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430" r:id="rId2"/>
    <p:sldId id="443" r:id="rId3"/>
    <p:sldId id="884" r:id="rId4"/>
    <p:sldId id="431" r:id="rId5"/>
    <p:sldId id="894" r:id="rId6"/>
    <p:sldId id="895" r:id="rId7"/>
    <p:sldId id="977" r:id="rId8"/>
    <p:sldId id="1002" r:id="rId9"/>
    <p:sldId id="1003" r:id="rId10"/>
    <p:sldId id="980" r:id="rId11"/>
    <p:sldId id="981" r:id="rId12"/>
    <p:sldId id="982" r:id="rId13"/>
    <p:sldId id="942" r:id="rId14"/>
    <p:sldId id="885" r:id="rId15"/>
    <p:sldId id="1006" r:id="rId16"/>
    <p:sldId id="946" r:id="rId17"/>
    <p:sldId id="998" r:id="rId18"/>
    <p:sldId id="1000" r:id="rId19"/>
    <p:sldId id="1001" r:id="rId20"/>
    <p:sldId id="1004" r:id="rId21"/>
    <p:sldId id="1005" r:id="rId22"/>
    <p:sldId id="924" r:id="rId23"/>
    <p:sldId id="928" r:id="rId24"/>
    <p:sldId id="970" r:id="rId25"/>
    <p:sldId id="971" r:id="rId26"/>
    <p:sldId id="972" r:id="rId27"/>
    <p:sldId id="992" r:id="rId28"/>
    <p:sldId id="1008" r:id="rId29"/>
    <p:sldId id="900" r:id="rId30"/>
    <p:sldId id="934" r:id="rId31"/>
    <p:sldId id="941" r:id="rId32"/>
    <p:sldId id="949" r:id="rId33"/>
    <p:sldId id="948" r:id="rId34"/>
    <p:sldId id="950" r:id="rId35"/>
    <p:sldId id="955" r:id="rId36"/>
    <p:sldId id="994" r:id="rId37"/>
    <p:sldId id="995" r:id="rId38"/>
    <p:sldId id="996" r:id="rId39"/>
    <p:sldId id="965" r:id="rId40"/>
    <p:sldId id="968" r:id="rId41"/>
    <p:sldId id="969" r:id="rId42"/>
    <p:sldId id="966" r:id="rId43"/>
    <p:sldId id="985" r:id="rId44"/>
    <p:sldId id="986" r:id="rId45"/>
    <p:sldId id="987" r:id="rId46"/>
    <p:sldId id="997" r:id="rId47"/>
    <p:sldId id="988" r:id="rId48"/>
    <p:sldId id="1009" r:id="rId49"/>
    <p:sldId id="951" r:id="rId50"/>
    <p:sldId id="887" r:id="rId51"/>
    <p:sldId id="935" r:id="rId52"/>
    <p:sldId id="936" r:id="rId53"/>
    <p:sldId id="937" r:id="rId54"/>
    <p:sldId id="938" r:id="rId55"/>
    <p:sldId id="448" r:id="rId56"/>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9388" autoAdjust="0"/>
  </p:normalViewPr>
  <p:slideViewPr>
    <p:cSldViewPr snapToGrid="0" snapToObjects="1" showGuides="1">
      <p:cViewPr varScale="1">
        <p:scale>
          <a:sx n="114" d="100"/>
          <a:sy n="114" d="100"/>
        </p:scale>
        <p:origin x="414" y="114"/>
      </p:cViewPr>
      <p:guideLst>
        <p:guide orient="horz" pos="2160"/>
        <p:guide pos="3840"/>
      </p:guideLst>
    </p:cSldViewPr>
  </p:slideViewPr>
  <p:outlineViewPr>
    <p:cViewPr>
      <p:scale>
        <a:sx n="33" d="100"/>
        <a:sy n="33" d="100"/>
      </p:scale>
      <p:origin x="0" y="-12536"/>
    </p:cViewPr>
  </p:outlineViewPr>
  <p:notesTextViewPr>
    <p:cViewPr>
      <p:scale>
        <a:sx n="1" d="1"/>
        <a:sy n="1" d="1"/>
      </p:scale>
      <p:origin x="0" y="0"/>
    </p:cViewPr>
  </p:notesTextViewPr>
  <p:sorterViewPr>
    <p:cViewPr>
      <p:scale>
        <a:sx n="160" d="100"/>
        <a:sy n="160" d="100"/>
      </p:scale>
      <p:origin x="0" y="-33834"/>
    </p:cViewPr>
  </p:sorterViewPr>
  <p:notesViewPr>
    <p:cSldViewPr snapToGrid="0" snapToObjects="1" showGuides="1">
      <p:cViewPr varScale="1">
        <p:scale>
          <a:sx n="99" d="100"/>
          <a:sy n="99" d="100"/>
        </p:scale>
        <p:origin x="218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6/21/2021</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4:48.373"/>
    </inkml:context>
    <inkml:brush xml:id="br0">
      <inkml:brushProperty name="width" value="0.025" units="cm"/>
      <inkml:brushProperty name="height" value="0.025" units="cm"/>
      <inkml:brushProperty name="color" value="#FFC114"/>
    </inkml:brush>
  </inkml:definitions>
  <inkml:trace contextRef="#ctx0" brushRef="#br0">0 455 24575,'32'1'0,"13"0"0,28 1 0,12 0 0,-3-1 0,-7 0 0,-28-1 0,-16 0 0,-17 0 0,-3 0 0,5 0 0,7 0 0,2 0 0,-3 0 0,-2 1 0,-4-1 0,-4 1 0,-2-1 0,1 0 0,0 1 0,6 0 0,5 1 0,8-1 0,7 0 0,7-1 0,0 0 0,1 0 0,-8 0 0,-1 0 0,-6 0 0,4 0 0,-3 0 0,1 0 0,-1 1 0,2-1 0,-1 1 0,0-1 0,-2 0 0,-2-1 0,2 1 0,-1-2 0,7 0 0,-6 1 0,3-1 0,-5 1 0,1 0 0,-2 0 0,0 1 0,-3 0 0,4 1 0,7 1 0,9 2 0,9 1 0,5-2 0,-3-1 0,-9-3 0,-6 0 0,-12-1 0,-1 0 0,-6 0 0,2 1 0,6 0 0,4-1 0,6 2 0,6-2 0,1 2 0,1-1 0,-1 1 0,-6-1 0,-1-1 0,2 0 0,-2-1 0,6-1 0,-8 0 0,-1 1 0,-2 1 0,-5-1 0,3 0 0,-3-1 0,2 1 0,-1-1 0,1-2 0,-2 1 0,1-1 0,-3 0 0,4-1 0,-1-1 0,3-1 0,-3 2 0,-1 0 0,-2 0 0,-1 1 0,0 0 0,-1 0 0,2 0 0,0 1 0,1-2 0,5 1 0,-2-2 0,5 0 0,3-1 0,2 0 0,7-1 0,-5 1 0,1-2 0,-11 1 0,-3 1 0,-3 0 0,-3 0 0,3 0 0,1 1 0,5 1 0,1 1 0,3 1 0,-4-1 0,-5 1 0,-6 0 0,-9 1 0,-6 2 0,-1 0 0,1 0 0,5-2 0,7-3 0,1-1 0,13-3 0,-7-1 0,4 2 0,-11 0 0,-2 1 0,-4 0 0,0 0 0,1 1 0,-1 1 0,0 1 0,-3 1 0,-8 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9:29.484"/>
    </inkml:context>
    <inkml:brush xml:id="br0">
      <inkml:brushProperty name="width" value="0.025" units="cm"/>
      <inkml:brushProperty name="height" value="0.025" units="cm"/>
      <inkml:brushProperty name="color" value="#33CCFF"/>
    </inkml:brush>
  </inkml:definitions>
  <inkml:trace contextRef="#ctx0" brushRef="#br0">0 1 24575,'19'5'0,"9"1"0,11 2 0,8-1 0,-5-3 0,2 1 0,-1 0 0,-18-2 0,-3 0 0,-17-2 0,5 1 0,4 1 0,6 0 0,1 1 0,0-1 0,1 1 0,3 0 0,-3-1 0,0 0 0,-2-1 0,-2-1 0,0-1 0,-7 0 0,0 1 0,-1 0 0,0 1 0,3 0 0,3 1 0,2 2 0,6-1 0,3 1 0,3 0 0,-2-1 0,1 1 0,-1 0 0,3 0 0,1 2 0,9 0 0,-5 0 0,4 1 0,-7-3 0,-1 0 0,-2-2 0,-5-1 0,-3 0 0,-3 0 0,-2 0 0,0-1 0,4 2 0,-1-1 0,5 2 0,0 0 0,3 1 0,3 2 0,6 1 0,-1-1 0,4 0 0,-5-1 0,0 1 0,-1 0 0,-1 0 0,-2-2 0,1 0 0,-3-1 0,0 0 0,-2-3 0,-3 2 0,0-2 0,-6 0 0,-1 1 0,-3-1 0,1 0 0,-2-1 0,2 1 0,-1-1 0,3 1 0,-1 0 0,3 0 0,-2 0 0,0 0 0,-2-1 0,5 2 0,2-2 0,5 1 0,2-1 0,3 0 0,3 0 0,-5 1 0,0-1 0,-11 1 0,-4-1 0,-4 0 0,0 0 0,0 0 0,4 0 0,4 0 0,5 0 0,3 1 0,5-1 0,-2 1 0,-3-1 0,-3 0 0,-2 0 0,-1 0 0,4 0 0,-3 0 0,1 0 0,-1 0 0,-4 0 0,0 0 0,-2 0 0,1-1 0,1 1 0,1-1 0,3 0 0,1 1 0,-2-1 0,0 0 0,-4 1 0,-2-1 0,-1 1 0,1 0 0,5 0 0,7-2 0,10 2 0,7-3 0,2 1 0,-5-1 0,-7 0 0,-1 2 0,3 0 0,4 1 0,7 0 0,-6 0 0,1 0 0,-6 0 0,-1 0 0,-3 0 0,-3 0 0,-7 0 0,-5 0 0,-6 0 0,-3 0 0,-1 0 0,-2 0 0,1 0 0,0 0 0,1 0 0,2 0 0,3 0 0,3 0 0,4 1 0,1-1 0,2 1 0,6-1 0,7 1 0,3 0 0,7 1 0,-4-1 0,3 1 0,-6-1 0,2 0 0,-4 0 0,1 0 0,-3 0 0,-2 1 0,-2-2 0,3 1 0,-4 0 0,1-1 0,-6 1 0,-4-1 0,1 0 0,0 0 0,-2 0 0,1 0 0,-4 0 0,1 0 0,-1 0 0,-1 0 0,4 0 0,1 1 0,9-1 0,9 1 0,8 0 0,10-1 0,0 4 0,3-3 0,-1 4 0,1-3 0,8 1 0,-4-1 0,1-1 0,-8 0 0,-7-1 0,-3 0 0,-6 0 0,-1 0 0,-1-1 0,-1 1 0,1-1 0,1 1 0,-5 0 0,2-1 0,-10 1 0,1-1 0,-7 1 0,0 0 0,0 0 0,1 0 0,4 0 0,4 0 0,0 0 0,5 0 0,2 0 0,4 0 0,4 0 0,1 0 0,1 0 0,1 0 0,3 1 0,-1 0 0,3 0 0,-1 0 0,-2-1 0,6 0 0,-8 1 0,-1 0 0,-12 0 0,-8 0 0,-7-1 0,-7 1 0,-4-1 0,-5 0 0,-1 0 0,0 0 0,1 0 0,1 0 0,3 0 0,3 0 0,-1 0 0,3 0 0,-1 1 0,1-1 0,0 1 0,0 0 0,-2 0 0,-2 0 0,-1 0 0,-2 1 0,-1-1 0,0 0 0,-1 0 0,3-1 0,2 1 0,1 1 0,4 0 0,0 0 0,0 1 0,-2-1 0,1 1 0,1 0 0,5 0 0,0 1 0,4 0 0,3 2 0,-2 1 0,0-1 0,-7-1 0,-4-2 0,-4-1 0,0-1 0,2 0 0,2 0 0,2-2 0,0 0 0,-1-1 0,-2-1 0,-3 1 0,0 0 0,1 1 0,2 0 0,0-1 0,1 2 0,1-1 0,-1 1 0,0 0 0,1 0 0,-2 1 0,3-1 0,-3 1 0,-1-1 0,-2 1 0,-1-1 0,-1 1 0,0-1 0,0 0 0,-1 1 0,2-1 0,2 0 0,5 1 0,3-1 0,1 1 0,-1 0 0,-4-1 0,-6 1 0,-3-1 0,-1-2 0,-2 0 0,1-1 0,-2 1 0,-1 1 0,-1 0 0,-1 1 0,2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9:38.202"/>
    </inkml:context>
    <inkml:brush xml:id="br0">
      <inkml:brushProperty name="width" value="0.025" units="cm"/>
      <inkml:brushProperty name="height" value="0.025" units="cm"/>
      <inkml:brushProperty name="color" value="#008C3A"/>
    </inkml:brush>
  </inkml:definitions>
  <inkml:trace contextRef="#ctx0" brushRef="#br0">0 0 24575,'70'0'0,"15"3"0,-27-1 0,4 0-903,8 0 1,5-1 902,12 3 0,3-1-673,8 0 1,4 0 672,-29 1 0,1 1 0,0 0 0,-2 0 0,0 0 0,0 0 0,1 1 0,1 0 0,-2 0 0,28 2 0,-1-1 0,-29-2 0,0 0 0,-1-1 0,22 2 0,-2 0 0,2-2 0,-1-1 0,-17 0 0,2-1 54,-9-1 1,3 0-1,-4-1-54,2 1 0,-2 0 0,21-1 0,-3 0 0,14 0 0,-7 0 0,-5 1 826,10 1-826,-9-1 1509,6 1-1509,-8-2 652,-8 0-652,-3 0 0,-3 1 0,-6 0 0,-3 2 0,-4-1 0,-3 2 0,2-1 0,-5 2 0,-7-1 0,-10-1 0,-11-1 0,0-1 0,3 2 0,3-2 0,8 3 0,-2-1 0,2 0 0,1-1 0,-2 0 0,-6 0 0,1-1 0,-6 0 0,5 0 0,3-1 0,3 1 0,0-2 0,1 1 0,-5-2 0,2 1 0,-2 0 0,6 0 0,-4 1 0,4 0 0,-7 1 0,3 1 0,-3 1 0,4 1 0,-5-2 0,-1 1 0,1 1 0,-1 0 0,4 0 0,-5 0 0,1 0 0,-8 0 0,1 0 0,-3-1 0,1-1 0,-2 0 0,2 0 0,0 0 0,3 1 0,0-1 0,7 2 0,-7-2 0,4 0 0,-7 0 0,1-1 0,-1 0 0,2 1 0,2-1 0,1 3 0,1 0 0,0-1 0,2 0 0,4 1 0,-3 1 0,4 0 0,-3 0 0,3 1 0,7 0 0,1 1 0,2-2 0,-2-1 0,0-2 0,-6 1 0,-4-1 0,-5 1 0,-4-2 0,-3 2 0,0-2 0,0 3 0,0-3 0,0 1 0,2-1 0,0 0 0,0 0 0,2-1 0,-3 0 0,7 0 0,6 0 0,5 0 0,4 0 0,1 0 0,-1 0 0,-1 0 0,-5 0 0,-5-1 0,-3 0 0,6-1 0,1 1 0,9 0 0,3 0 0,2 1 0,0-2 0,-3 3 0,-7 0 0,-2 1 0,-5-2 0,-2 2 0,-4-2 0,-5 1 0,-4-1 0,-3 0 0,-3 0 0,-3 0 0,-1 0 0,-2 0 0,-1 0 0,-2 0 0,6 0 0,5 0 0,4 0 0,1 0 0,1 0 0,-5 0 0,-3 0 0,-4-1 0,-6 0 0,0 0 0,-1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9:46.720"/>
    </inkml:context>
    <inkml:brush xml:id="br0">
      <inkml:brushProperty name="width" value="0.025" units="cm"/>
      <inkml:brushProperty name="height" value="0.025" units="cm"/>
      <inkml:brushProperty name="color" value="#66CC00"/>
    </inkml:brush>
  </inkml:definitions>
  <inkml:trace contextRef="#ctx0" brushRef="#br0">1 1 24575,'39'14'0,"2"-2"0,14-1 0,-2-5 0,3-1 0,-4-1 0,-2-1 0,2 2 0,-1-2 0,5-1 0,-4 1 0,-2-2 0,-8 1 0,-12 0 0,-4-1 0,-10-1 0,8 0 0,-9 0 0,9 1 0,0-1 0,10 1 0,21 1 0,-1 0 0,7 1 0,-8-1 0,-12-1 0,-6 1 0,-11-2 0,-7 1 0,-6-1 0,-2 1 0,0-1 0,2 2 0,3-2 0,4 1 0,5-1 0,7 1 0,8 1 0,3-1 0,-2 2 0,1-1 0,-3-1 0,3 1 0,2 0 0,0 1 0,17 0 0,-20-2 0,12 2 0,-25-3 0,-1 1 0,-2 0 0,1 0 0,2 0 0,2 0 0,1 0 0,1 1 0,2 0 0,1 1 0,1-1 0,8 0 0,-2 0 0,7 1 0,-9 0 0,2-2 0,-6 2 0,-2-1 0,-3 0 0,2 2 0,1 0 0,8 0 0,-2 0 0,7 2 0,-4-1 0,0 1 0,-1 1 0,-3 1 0,-1-1 0,-6 1 0,3-2 0,-4-1 0,5 0 0,4 1 0,-3-4 0,5 2 0,2-2 0,6 0 0,5 2 0,1-2 0,-5 1 0,-6-1 0,-3 0 0,-7 0 0,-1 1 0,-2-1 0,-6 1 0,0-1 0,1 1 0,3 0 0,4 0 0,5 1 0,0 0 0,3-2 0,-2 1 0,-2 0 0,-2-1 0,2 1 0,-1-3 0,4 2 0,-2-2 0,-2 2 0,-1-2 0,0 2 0,-2-1 0,1 2 0,-3-1 0,1 1 0,0-3 0,7 2 0,-2-1 0,5 1 0,-4 0 0,-2 0 0,1-1 0,-3-1 0,-4 0 0,-5 0 0,-3 1 0,-3 0 0,4 1 0,3 0 0,7 2 0,5 1 0,7 0 0,7 3 0,-1-3 0,-3 3 0,-8-3 0,-8 1 0,-5-2 0,-3 1 0,-1-1 0,3 2 0,3 0 0,7 0 0,3-2 0,3-1 0,1 3 0,-3-3 0,0 3 0,-3-2 0,-5-1 0,3 1 0,-6 0 0,3 0 0,-2-1 0,2 0 0,1-2 0,0 1 0,-2-2 0,-8 2 0,-5-2 0,-5 1 0,-2 0 0,4 1 0,5 1 0,9 2 0,8 1 0,3-2 0,0 2 0,2-3 0,-4 0 0,9 1 0,-5-2 0,1 2 0,-2-1 0,4 1 0,-3-2 0,5 1 0,-7-3 0,0 2 0,0-1 0,-3 1 0,2 0 0,1-1 0,2 0 0,3-1 0,1 1 0,-1-1 0,3 1 0,-6 0 0,4 2 0,-8-1 0,0 1 0,-1-2 0,-4 1 0,-4 0 0,-9-1 0,-8 0 0,-5 0 0,0 0 0,2 0 0,6-1 0,1 1 0,5-1 0,-2 1 0,0-1 0,-1 0 0,1 0 0,1 0 0,-7 0 0,-2 0 0,8-2 0,4 1 0,10-5 0,-3 1 0,-14 0 0,-7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9:55.325"/>
    </inkml:context>
    <inkml:brush xml:id="br0">
      <inkml:brushProperty name="width" value="0.025" units="cm"/>
      <inkml:brushProperty name="height" value="0.025" units="cm"/>
    </inkml:brush>
  </inkml:definitions>
  <inkml:trace contextRef="#ctx0" brushRef="#br0">1 462 24575,'14'-16'0,"-3"3"0,7-6 0,-5 5 0,-1 1 0,-3 2 0,-4 5 0,-1 1 0,-1 1 0,2-1 0,0 1 0,1-3 0,0 1 0,1-1 0,4-5 0,-3 4 0,2-4 0,-3 5 0,-3 0 0,0 2 0,-2 2 0,-1 0 0,1 1 0,-1 1 0,2-4 0,0 1 0,3-3 0,0-1 0,0 0 0,-1 1 0,-1 1 0,0 0 0,0-1 0,0 0 0,1-1 0,0 0 0,0 0 0,1 0 0,-1 1 0,0-1 0,0 0 0,-1 0 0,0 1 0,-1-1 0,-1 1 0,1 1 0,1-1 0,-1 0 0,0-1 0,0 1 0,0-2 0,1 0 0,0 0 0,-1 2 0,0 1 0,0 0 0,-2 1 0,2-1 0,0 0 0,0-1 0,-1-1 0,1 1 0,-3 6 0,-6 10 0,-3 6 0,-1 4 0,0-3 0,6-7 0,-1 0 0,2-2 0,1-3 0,1 0 0,1-3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9:57.241"/>
    </inkml:context>
    <inkml:brush xml:id="br0">
      <inkml:brushProperty name="width" value="0.025" units="cm"/>
      <inkml:brushProperty name="height" value="0.025" units="cm"/>
    </inkml:brush>
  </inkml:definitions>
  <inkml:trace contextRef="#ctx0" brushRef="#br0">1 63 24575,'9'-4'0,"0"0"0,1-1 0,-1 3 0,-1-1 0,-3 0 0,-1 2 0,-1-2 0,-1 1 0,2 1 0,-1-2 0,-1 3 0,0-2 0,3 0 0,-2-1 0,5-2 0,-4 2 0,3 0 0,-3 1 0,2-1 0,-2-1 0,0 2 0,-1 0 0,-3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0:02.593"/>
    </inkml:context>
    <inkml:brush xml:id="br0">
      <inkml:brushProperty name="width" value="0.025" units="cm"/>
      <inkml:brushProperty name="height" value="0.025" units="cm"/>
    </inkml:brush>
  </inkml:definitions>
  <inkml:trace contextRef="#ctx0" brushRef="#br0">0 1512 24575,'2'-10'0,"-1"1"0,0 1 0,0 0 0,1 0 0,0-3 0,0 3 0,-1-2 0,1 3 0,-1 2 0,0 1 0,0-1 0,-1 2 0,2 0 0,-2 0 0,1 0 0,-1-1 0,2 1 0,-1-2 0,1 1 0,0-2 0,1 1 0,-1-2 0,2 0 0,-2 0 0,1-2 0,-1 2 0,1 1 0,-1 0 0,0-1 0,0 2 0,-1-2 0,2 3 0,-3 0 0,2 1 0,-2-1 0,1 2 0,0-2 0,1 1 0,-1-1 0,1 1 0,-1-3 0,0 1 0,1-1 0,-1 3 0,-1 1 0,1 1 0,0-2 0,1 0 0,0-1 0,1-1 0,-1 3 0,-1-2 0,0 3 0,1-2 0,-2 1 0,4-1 0,-3 0 0,5-6 0,-3 3 0,4-3 0,-4 4 0,1-1 0,-1 2 0,0-2 0,2 0 0,1-3 0,2-2 0,1 0 0,-1 0 0,-1 0 0,1 0 0,-2 0 0,1-1 0,0-1 0,0 2 0,0-3 0,0 2 0,1-1 0,-1 0 0,1-1 0,-1-1 0,0 1 0,-1 0 0,-1-1 0,0 1 0,1-7 0,-1 8 0,0-5 0,-2 7 0,1 1 0,0 0 0,0 1 0,-1 0 0,1-1 0,3-6 0,-2 4 0,4-7 0,-2 6 0,0-2 0,3-1 0,-1-2 0,2 1 0,0-1 0,-3 2 0,3-2 0,-3 2 0,0-2 0,2 3 0,-2-1 0,2 0 0,-3 0 0,2-1 0,5-12 0,-3 7 0,4-10 0,-6 12 0,-2 4 0,0 2 0,-2 3 0,1 2 0,-2 0 0,1 2 0,2-4 0,0 0 0,3-4 0,-1 2 0,0-1 0,1-1 0,-2 1 0,2-1 0,-3 0 0,2 1 0,-2 0 0,0-1 0,-1 2 0,0-1 0,-1 2 0,-1 1 0,0 1 0,0-1 0,-1 1 0,0 0 0,0-1 0,-1 2 0,2-2 0,-2 2 0,1 0 0,-1 0 0,1 0 0,-1 0 0,0 1 0,-1 2 0,1 3 0,-2 1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0:14.723"/>
    </inkml:context>
    <inkml:brush xml:id="br0">
      <inkml:brushProperty name="width" value="0.025" units="cm"/>
      <inkml:brushProperty name="height" value="0.025" units="cm"/>
      <inkml:brushProperty name="color" value="#333333"/>
    </inkml:brush>
  </inkml:definitions>
  <inkml:trace contextRef="#ctx0" brushRef="#br0">1 1623 24575,'17'-17'0,"-1"3"0,4-4 0,-2 7 0,-2 2 0,1 2 0,-4 1 0,1 0 0,-3 0 0,0 2 0,-3-1 0,0 3 0,-3-2 0,-1 2 0,-1-1 0,0 1 0,3-1 0,-2 0 0,0 1 0,0 1 0,-1-2 0,2 1 0,0-1 0,1 0 0,3-2 0,2-1 0,3-1 0,2-1 0,1-1 0,0 0 0,-4 2 0,-2 1 0,-2 2 0,-1 0 0,0-1 0,0 0 0,3-1 0,-2 0 0,3-1 0,-1 0 0,-2 1 0,2-1 0,-1 2 0,-1-1 0,1 1 0,0-1 0,1-1 0,3 0 0,-1 0 0,2-1 0,-2 2 0,2-2 0,-1 0 0,2-2 0,-1 1 0,3-2 0,-2 0 0,3-1 0,-1-1 0,2 1 0,-3 0 0,-2 3 0,-3 1 0,1 0 0,-3 0 0,2 0 0,1-1 0,-1 2 0,1 1 0,0-1 0,0 1 0,3 0 0,-3-2 0,3 0 0,-1-3 0,1 1 0,-2 0 0,0 1 0,-2-1 0,3 1 0,-1-1 0,1 0 0,0 0 0,-1 1 0,-3 1 0,-1 1 0,1 0 0,0-1 0,4 0 0,-2-1 0,3 0 0,-2 0 0,-2 2 0,-3 1 0,-3 3 0,-1 1 0,1 0 0,4 0 0,4-3 0,5 1 0,1-2 0,-1 0 0,-1 0 0,-4-1 0,0 2 0,-2-1 0,0 1 0,-1 0 0,1 0 0,3-1 0,-2 1 0,7-2 0,-4 1 0,4-3 0,-3 2 0,1-1 0,-1 0 0,0 1 0,0-1 0,1 1 0,3-1 0,0 1 0,0 1 0,-1 1 0,-4 2 0,-3-2 0,-2 1 0,-1-1 0,0-2 0,2-1 0,-1-1 0,2 1 0,-1-1 0,0 2 0,-1-2 0,1 2 0,-3-1 0,0 2 0,1-1 0,0 1 0,4-2 0,-3 2 0,2-2 0,-2 0 0,1-1 0,3-1 0,0 0 0,0-1 0,-4 4 0,-2 0 0,-4 3 0,0 0 0,0 1 0,0-1 0,2-1 0,1 0 0,4-3 0,-1 1 0,1-1 0,-1 0 0,-3 2 0,2-1 0,0 0 0,0 1 0,-1-2 0,1 0 0,-1 0 0,0 0 0,-1 2 0,-1 0 0,-1 1 0,-1 1 0,-1 1 0,2-1 0,-1 0 0,3 0 0,-2-1 0,2 1 0,-3 0 0,1 1 0,-2-1 0,1 1 0,-1-1 0,1 2 0,-1-1 0,0 1 0,1-2 0,0 1 0,1 0 0,1-1 0,1 1 0,-1-2 0,2 2 0,-1-1 0,1 2 0,0-1 0,2 1 0,2-4 0,1 2 0,-1 0 0,-5 2 0,-3 1 0,-3-1 0,1 2 0,0-2 0,5 0 0,-1 0 0,1-1 0,0 2 0,-2 0 0,-1-1 0,-1 1 0,0 0 0,0-1 0,2 0 0,1 0 0,-2 0 0,2 0 0,-2 1 0,0-1 0,-2 0 0,0 0 0,0 0 0,0 1 0,0-1 0,1 0 0,0-1 0,2 0 0,0 0 0,-1 0 0,1 0 0,-3 1 0,1-1 0,-2 2 0,2-4 0,-1 1 0,3-2 0,-2 2 0,0 0 0,0 1 0,-2 0 0,1 0 0,-2 1 0,7-4 0,-2 3 0,4-4 0,-5 3 0,-3 1 0,1 1 0,0-2 0,0 0 0,1-1 0,-1 2 0,-2 1 0,3-2 0,2-1 0,3-2 0,-1 1 0,-4 2 0,-1 2 0,1 0 0,-1-1 0,2 1 0,-2 0 0,-2 1 0,5-2 0,5-4 0,4-1 0,5 0 0,-4 1 0,-5 3 0,-3 0 0,6-3 0,4-3 0,11-2 0,-2 1 0,-8 4 0,-6 3 0,-2-1 0,-2 1 0,5-4 0,-3 2 0,-1 2 0,-4 2 0,8-3 0,-3 1 0,6-1 0,-7 2 0,0 1 0,4-1 0,0 0 0,2 0 0,-7 2 0,-3 0 0,-2 0 0,0 1 0,-1 0 0,-1 0 0,7 0 0,-1 0 0,5 1 0,-4-1 0,-4 1 0,-2-1 0,-6-2 0,0 0 0,-1 1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0:25.700"/>
    </inkml:context>
    <inkml:brush xml:id="br0">
      <inkml:brushProperty name="width" value="0.025" units="cm"/>
      <inkml:brushProperty name="height" value="0.025" units="cm"/>
      <inkml:brushProperty name="color" value="#849398"/>
    </inkml:brush>
  </inkml:definitions>
  <inkml:trace contextRef="#ctx0" brushRef="#br0">0 1039 24575,'22'-27'0,"0"3"0,3 2 0,0 4 0,3 0 0,2 3 0,-7 2 0,1 2 0,-5 0 0,-1 2 0,-2 0 0,-3 3 0,-1-1 0,0 1 0,1-2 0,3-1 0,0 1 0,0-1 0,-2 1 0,2-1 0,-2 2 0,2-2 0,2 0 0,2 1 0,3-1 0,-3 2 0,2-2 0,-2 1 0,1 1 0,-1-1 0,-2 1 0,2-1 0,0 0 0,3-1 0,-4 2 0,1-2 0,-3 3 0,1-2 0,0 2 0,-1 0 0,-2 1 0,-3 1 0,-1 1 0,0-1 0,0 0 0,2 0 0,0 0 0,-1 1 0,0-2 0,3 2 0,0-3 0,3 1 0,-4 0 0,-2 0 0,-3 2 0,-4 1 0,-1 0 0,4 0 0,1-1 0,4 0 0,2-2 0,0 1 0,1-2 0,0 0 0,0 0 0,0-2 0,-3 1 0,0 2 0,-1-1 0,0 2 0,2-1 0,1 1 0,1-1 0,2 0 0,0-1 0,0-1 0,1-1 0,-1 0 0,-2 0 0,-2 2 0,-3 0 0,-3 3 0,0-1 0,-1 1 0,1-1 0,1 2 0,-1-1 0,0 2 0,-2-2 0,0 2 0,0-2 0,3-1 0,1-1 0,3 0 0,0-2 0,1 0 0,-2 1 0,2-1 0,-2 3 0,0-2 0,-1 2 0,-3-1 0,0 0 0,0 1 0,-2 0 0,1 1 0,0 1 0,0-1 0,3 1 0,2-2 0,1 1 0,2-1 0,-1 0 0,0 1 0,-3-1 0,1 0 0,-2-1 0,2 2 0,0-3 0,1 3 0,0-2 0,0 0 0,2-2 0,-2 1 0,3-2 0,-3 1 0,-1 2 0,3-1 0,-3 0 0,3 0 0,-2 1 0,0 0 0,-2 0 0,0 2 0,-2-1 0,0 2 0,1-2 0,0 0 0,3-1 0,1-1 0,2-1 0,-1-1 0,0 0 0,-2 1 0,-2 1 0,-2 0 0,0 1 0,0-1 0,2 0 0,0 0 0,2-1 0,-1 2 0,1-2 0,0 2 0,-2 0 0,0 2 0,-3-1 0,0 0 0,0 0 0,1-1 0,1-1 0,1 1 0,1-2 0,-1 2 0,-1 1 0,-3 1 0,-2 1 0,2-1 0,1 1 0,4-2 0,0 0 0,1 0 0,-3 0 0,1 2 0,-3-1 0,0 1 0,-1-1 0,-2 2 0,-1 0 0,-3 1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0:34.960"/>
    </inkml:context>
    <inkml:brush xml:id="br0">
      <inkml:brushProperty name="width" value="0.025" units="cm"/>
      <inkml:brushProperty name="height" value="0.025" units="cm"/>
      <inkml:brushProperty name="color" value="#FFFFFF"/>
    </inkml:brush>
  </inkml:definitions>
  <inkml:trace contextRef="#ctx0" brushRef="#br0">1 341 24575,'15'-8'0,"30"-14"0,-20 10 0,18-9 0,-33 17 0,-2-1 0,2 0 0,2-1 0,1-1 0,1-1 0,-1 0 0,-2 1 0,-2 1 0,-1 0 0,-3 1 0,3 0 0,0-1 0,16-8 0,-8 6 0,7-2 0,-10 5 0,-3 2 0,3-2 0,-1 1 0,2 0 0,-2 0 0,0 2 0,-1 0 0,-2 1 0,0-1 0,0 1 0,-2-1 0,1 0 0,0 1 0,-1-1 0,3 1 0,-3 0 0,4-1 0,0 0 0,3-1 0,2 1 0,-3 0 0,2-1 0,-3 1 0,-2 1 0,-2-1 0,-1 1 0,0-1 0,2 1 0,2-1 0,4 0 0,4 0 0,-2-1 0,0-1 0,-5 3 0,-4-1 0,-2 1 0,0-1 0,-3 1 0,1 0 0,1 0 0,4 0 0,1-3 0,5 1 0,-1 0 0,1 0 0,-4 1 0,-3 1 0,-2 0 0,-3 0 0,0 0 0,-1 1 0,5-1 0,2 0 0,4-2 0,6 1 0,-1-1 0,2 0 0,-4 0 0,0 2 0,-3-2 0,-2 2 0,-3 0 0,-3 0 0,-1-2 0,3 1 0,3-3 0,2 1 0,0 1 0,-4 0 0,-3 2 0,-2-4 0,1 1 0,-1-1 0,0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1:08.702"/>
    </inkml:context>
    <inkml:brush xml:id="br0">
      <inkml:brushProperty name="width" value="0.025" units="cm"/>
      <inkml:brushProperty name="height" value="0.025" units="cm"/>
      <inkml:brushProperty name="color" value="#FFC114"/>
    </inkml:brush>
  </inkml:definitions>
  <inkml:trace contextRef="#ctx0" brushRef="#br0">1946 1541 24575,'-2'-15'0,"-7"-4"0,1 0 0,-7 0 0,3 7 0,-2-1 0,2 2 0,1 1 0,4 3 0,2-2 0,1 3 0,1-1 0,0 1 0,-1-2 0,0 3 0,0-2 0,1 4 0,0 0 0,0-2 0,1 1 0,-1-1 0,0 0 0,0 0 0,2-2 0,-2 0 0,0 0 0,0-1 0,0 1 0,1 1 0,1 0 0,-2 0 0,1 0 0,-2 1 0,1-1 0,0 3 0,0-1 0,1 0 0,-1 0 0,1 0 0,-1 1 0,0 0 0,-1-1 0,0 0 0,1 0 0,1 1 0,1 2 0,1 0 0,-1 2 0,0-5 0,-3-2 0,1-3 0,-1 0 0,2 1 0,-1-2 0,1 2 0,1 0 0,-1 3 0,2 1 0,-1 1 0,1-2 0,0 0 0,-1-2 0,1 2 0,0-1 0,0 1 0,0-1 0,-1 1 0,1-1 0,-1 1 0,0 0 0,1-3 0,-1 1 0,0-2 0,-1 1 0,1 0 0,1 1 0,0 0 0,0-2 0,0 0 0,0-1 0,0-1 0,-1 0 0,1 0 0,-3-1 0,3 0 0,-3 1 0,2 0 0,-2 2 0,1 1 0,0 1 0,1 3 0,1 1 0,-1 0 0,1 1 0,-1-2 0,0 0 0,0-3 0,-1 1 0,0-2 0,2 2 0,-1-2 0,0-1 0,0-3 0,-1-1 0,0 0 0,-2-2 0,2 1 0,0-1 0,0 5 0,0-2 0,1 2 0,-2-1 0,0 0 0,-2 1 0,1 0 0,-1 0 0,1 2 0,-1-2 0,-2 1 0,-2-2 0,-1 0 0,-1 0 0,1 1 0,0 1 0,2 1 0,-1 1 0,2-1 0,-1 3 0,3 1 0,0 1 0,1 2 0,1-2 0,-2 1 0,-2-1 0,-1 0 0,-2-1 0,-2 1 0,-1 0 0,-1 0 0,1 2 0,5-1 0,-1 0 0,2 0 0,-3-1 0,-6 0 0,-2 0 0,-7 0 0,1 1 0,-1-1 0,1 2 0,0-1 0,-2 1 0,1 0 0,3 0 0,3 0 0,5 0 0,4 1 0,1-2 0,2 2 0,-3-1 0,1 1 0,2 0 0,-2-3 0,0 1 0,-4-1 0,-2-2 0,-4 0 0,-1-2 0,-6-1 0,5 1 0,2 1 0,11 3 0,-1-2 0,-1 1 0,-3-4 0,-5-1 0,0-1 0,-2-2 0,1 1 0,4 1 0,2 1 0,4 3 0,1 0 0,2 1 0,-2-1 0,-3 0 0,-4 0 0,0-1 0,1 1 0,4 2 0,4 1 0,2 1 0,0 0 0,-3-1 0,-2 1 0,-1-1 0,2 0 0,1 1 0,3 1 0,1-1 0,-1 1 0,-2-2 0,-2 0 0,-1 0 0,0 0 0,1 1 0,0-1 0,2 1 0,-2 0 0,2-1 0,-2 0 0,-1-1 0,-2 1 0,2 0 0,1 0 0,4 1 0,1 1 0,1 0 0,0-1 0,-2 0 0,-3-2 0,-3-1 0,-2 2 0,0-1 0,5 3 0,1-2 0,0-2 0,-4-3 0,-3-4 0,-2 1 0,2-3 0,-1 2 0,2-3 0,-2 2 0,3 2 0,1 2 0,1 3 0,2 2 0,-4 0 0,1 1 0,-6 0 0,1 0 0,-3 1 0,-1 0 0,-3 1 0,-6-3 0,0 2 0,-1-1 0,9 1 0,8 1 0,7 0 0,4-2 0,-4-4 0,-4-3 0,-5-1 0,-3-1 0,-1 1 0,2 0 0,4 3 0,6 3 0,4 3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6:57:08.113"/>
    </inkml:context>
    <inkml:brush xml:id="br0">
      <inkml:brushProperty name="width" value="0.025" units="cm"/>
      <inkml:brushProperty name="height" value="0.025" units="cm"/>
      <inkml:brushProperty name="color" value="#F6630D"/>
    </inkml:brush>
  </inkml:definitions>
  <inkml:trace contextRef="#ctx0" brushRef="#br0">1586 2481 24575,'-20'-20'0,"-4"-1"0,-4-5 0,-3 1 0,3 0 0,5 3 0,5 2 0,5 6 0,4 1 0,1 4 0,4 1 0,-1 0 0,0 1 0,0-3 0,-3-1 0,2-3 0,-3-1 0,2-1 0,1 3 0,0-2 0,1 3 0,-1-1 0,1 3 0,1 1 0,0 0 0,1 2 0,-2-6 0,0 1 0,-2-3 0,-1 2 0,1 1 0,-1 1 0,2 2 0,1 1 0,3 1 0,-1 0 0,-2-1 0,2 0 0,-3-2 0,0-1 0,0 1 0,-3-3 0,3 3 0,-3-2 0,2 0 0,0 0 0,0 0 0,2 4 0,-1-1 0,3 5 0,0-2 0,0 2 0,0-2 0,-1-2 0,-3-5 0,-2-3 0,-2-3 0,-1 1 0,0-1 0,1 2 0,1-1 0,0 3 0,2-2 0,-2 0 0,0-1 0,-3-2 0,2 5 0,0-1 0,2 3 0,2-2 0,-3 0 0,-1-3 0,-3-2 0,-2-2 0,-2-1 0,0 0 0,0 2 0,3 2 0,-1 1 0,2 2 0,-3 0 0,0 2 0,0 2 0,-2 2 0,0 0 0,-8 0 0,-4-2 0,-3 1 0,-2 1 0,0-2 0,4 1 0,2 0 0,9 3 0,6 4 0,5 2 0,3 1 0,0 0 0,-1 0 0,-5 0 0,-4 0 0,-4 0 0,-2 0 0,2 0 0,1-1 0,4 1 0,3 0 0,7-1 0,2 0 0,4 0 0,0 3 0,0 0 0,0 1 0,-3 0 0,-2-2 0,-1-1 0,-2 1 0,0-1 0,-3-1 0,-1-1 0,1 0 0,0 1 0,6 0 0,1 1 0,1 0 0,2 1 0,-2-1 0,0-1 0,-5 1 0,1-2 0,-3 0 0,1 0 0,4 0 0,1 1 0,1 0 0,0-1 0,-4-4 0,-1-1 0,-5-2 0,3 2 0,2 2 0,2 1 0,4 2 0,0 1 0,0-2 0,-1-1 0,-1-2 0,1-1 0,-2 1 0,2 1 0,-1 0 0,1 1 0,1-2 0,-1 3 0,1-2 0,1 1 0,-2-1 0,3 2 0,-3 0 0,3 2 0,0 0 0,0-1 0,0 0 0,0-2 0,-1-2 0,1 0 0,-2-1 0,2 2 0,-1-2 0,1 2 0,0-1 0,-1 0 0,1 0 0,-1-2 0,0 0 0,-1-2 0,0 1 0,1 0 0,0-1 0,0-1 0,-2 0 0,2-2 0,-2 2 0,2-1 0,0 1 0,0 0 0,0-1 0,-1 0 0,1 2 0,-1-2 0,1 3 0,0-2 0,0 3 0,1-1 0,-1 3 0,1-1 0,-1-2 0,1-2 0,-2-2 0,2-3 0,-2-1 0,1 1 0,0 3 0,0 0 0,1 4 0,-1 2 0,0 3 0,0 2 0,1 1 0,0 0 0,0 0 0,-1-1 0,1-2 0,0-2 0,0-1 0,-1-2 0,0 2 0,0-1 0,0 2 0,1-1 0,0 3 0,0-1 0,-1 1 0,1 1 0,-1-3 0,1 2 0,0-1 0,0 3 0,0 0 0,-1-1 0,1 0 0,0-2 0,0 0 0,0 0 0,1 0 0,-1-1 0,1 1 0,-1-2 0,1 2 0,0 2 0,-1 0 0,1 0 0,-1 0 0,0-1 0,1 0 0,0 1 0,0 0 0,0 1 0,0-3 0,1 1 0,0-1 0,1-1 0,0 1 0,1-1 0,1-1 0,-1 1 0,1-3 0,-1 3 0,1-2 0,0 2 0,0-1 0,-1 2 0,0 1 0,-1 1 0,1-1 0,0 1 0,2-2 0,1 1 0,1-1 0,2 1 0,-2 0 0,0 1 0,-3 1 0,0 0 0,-1 0 0,2-1 0,-2 1 0,1 0 0,1-1 0,0-1 0,2-2 0,1 0 0,0-2 0,1 3 0,-2-1 0,-2 3 0,-1 0 0,-2 1 0,-1 1 0,0-1 0,1 2 0,0-2 0,1 1 0,1-2 0,0 1 0,0-1 0,0 1 0,1-2 0,0 2 0,0-2 0,-1 2 0,1 0 0,-1 0 0,-1 0 0,-1 1 0,-1 1 0,1-1 0,0 0 0,0 0 0,0 0 0,0 0 0,0-1 0,1 0 0,1 0 0,-1 0 0,1 0 0,-1 1 0,1-2 0,0 1 0,0 1 0,-1-1 0,-1 2 0,-1-1 0,1 1 0,-2-1 0,2 1 0,-1 0 0,-1 0 0,1 0 0,1-1 0,0 0 0,2-1 0,-2 1 0,1-1 0,-1 1 0,0 1 0,-3-1 0,2 2 0,0-1 0,2 0 0,0-1 0,1 0 0,-1 0 0,-1 0 0,0 1 0,-1 0 0,-1 1 0,1 0 0,-1-2 0,1 2 0,-1-1 0,0 1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2:39.814"/>
    </inkml:context>
    <inkml:brush xml:id="br0">
      <inkml:brushProperty name="width" value="0.025" units="cm"/>
      <inkml:brushProperty name="height" value="0.025" units="cm"/>
      <inkml:brushProperty name="color" value="#F6630D"/>
    </inkml:brush>
  </inkml:definitions>
  <inkml:trace contextRef="#ctx0" brushRef="#br0">0 124 24575,'37'7'0,"13"-1"0,7-1 0,18 0 0,-3-1 0,2-1 0,-13 0 0,-15-3 0,-17 1 0,-8 0 0,-5-1 0,1 0 0,8 1 0,3 0 0,10 1 0,2 1 0,7-1 0,0 2 0,-4-2 0,-2-1 0,-7 0 0,1 0 0,-2-1 0,4 1 0,-5 0 0,7 0 0,-6-1 0,5 0 0,-2 0 0,-1 0 0,-2 0 0,-2 0 0,-4 0 0,-1 0 0,-4 0 0,-2 0 0,0 0 0,-2 0 0,3 0 0,1 0 0,4 0 0,3-1 0,-1 1 0,1-1 0,-5 1 0,1 0 0,-3 1 0,1-1 0,-4 1 0,3-1 0,0 0 0,4 0 0,3 0 0,3 1 0,4-1 0,-1 1 0,8-1 0,-7 0 0,1 0 0,-6 0 0,-6 0 0,-2 0 0,-2 0 0,1 0 0,1 0 0,-1 0 0,0 0 0,-1 0 0,-2 0 0,1 0 0,-2 0 0,2 0 0,5 0 0,-1 0 0,2 0 0,-1 0 0,-4 0 0,0 0 0,-4-1 0,-4 1 0,-2-1 0,-2 1 0,1 0 0,2 0 0,2 0 0,2 0 0,2 0 0,0 0 0,2 0 0,1 0 0,-3 0 0,2 0 0,-6 0 0,-2 0 0,-7 0 0,3 0 0,5 0 0,8 0 0,10 1 0,2 0 0,7 1 0,0-2 0,-3 1 0,-3-1 0,-11 1 0,2-1 0,-6 1 0,-1-1 0,1 0 0,-1 0 0,2 0 0,5 0 0,1 0 0,6-1 0,0 1 0,2-2 0,1 1 0,2 0 0,3 1 0,2 0 0,0 0 0,2 1 0,-2 0 0,-4 1 0,-3-2 0,-5 1 0,-2-1 0,0 1 0,2-1 0,4 2 0,1-2 0,3 1 0,-1 0 0,0-1 0,-1 1 0,-1-1 0,1 0 0,-1 0 0,3 0 0,6 0 0,-2 0 0,9 0 0,-6 1 0,2 0 0,-1 1 0,-3 0 0,-2-1 0,-4 0 0,-2 1 0,-2-2 0,1 1 0,2-1 0,-2 0 0,1 0 0,-5 0 0,-3 0 0,-1 0 0,-1 0 0,0 0 0,1 0 0,1 0 0,-1 0 0,-2 0 0,-2 0 0,-2 0 0,-3 0 0,0 1 0,2-1 0,1 2 0,1-2 0,-2 1 0,-3-1 0,-5 0 0,-5 0 0,-1 0 0,3 0 0,5 0 0,5 0 0,6 0 0,5 0 0,5-1 0,3 1 0,-2-1 0,-1 0 0,-5 0 0,-2-1 0,1 1 0,1 1 0,2 0 0,-1 0 0,0-1 0,2-1 0,1 1 0,4 0 0,4 0 0,5 1 0,-5 0 0,1 0 0,-6 0 0,-5 0 0,-3 0 0,-4 0 0,-3-1 0,-1 1 0,-3-2 0,-5 1 0,-1 0 0,-2 0 0,-1-1 0,1 1 0,0-1 0,4-1 0,4 0 0,3 0 0,2 0 0,0-1 0,-2 1 0,-2 0 0,-3 1 0,-1 0 0,-3 1 0,0 0 0,-1 0 0,1-1 0,-2-1 0,0 0 0,-3-1 0,0 2 0,-3 0 0,0 0 0,0 1 0,4 0 0,2 0 0,5-1 0,0 0 0,4 0 0,-1 1 0,4-1 0,-2 2 0,1-1 0,1 1 0,-3-1 0,-1 0 0,-2 1 0,3-2 0,2 2 0,1-2 0,1 1 0,-2 0 0,-1-1 0,-3 2 0,-2-2 0,-2 1 0,-1 0 0,0-2 0,0 2 0,4 0 0,2-1 0,5 1 0,1-1 0,0 1 0,-5 0 0,1-1 0,-4 1 0,2 0 0,-3 0 0,-1 0 0,0-1 0,1 0 0,2 0 0,3 0 0,0-1 0,1 2 0,-2-2 0,1 3 0,-3-2 0,-2 2 0,-5-1 0,-2 1 0,-1-1 0,-2 1 0,0 0 0,-1 0 0,4-1 0,4 0 0,7-2 0,1 0 0,4-1 0,-3 1 0,1-1 0,1 0 0,-2 1 0,-4 0 0,-4 2 0,-7 0 0,-2 0 0,0 0 0,-1 1 0,3-2 0,3 1 0,1-1 0,3-1 0,-1 0 0,0 0 0,-3 0 0,-2 1 0,-2-1 0,0 2 0,-1-2 0,2 1 0,-2 0 0,1 1 0,0 0 0,2 0 0,0 0 0,3 0 0,-2 0 0,-1 0 0,-1-1 0,-2 2 0,-1-1 0,-2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2:52.831"/>
    </inkml:context>
    <inkml:brush xml:id="br0">
      <inkml:brushProperty name="width" value="0.025" units="cm"/>
      <inkml:brushProperty name="height" value="0.025" units="cm"/>
      <inkml:brushProperty name="color" value="#FF0066"/>
    </inkml:brush>
  </inkml:definitions>
  <inkml:trace contextRef="#ctx0" brushRef="#br0">1904 1105 24575,'-10'-5'0,"0"0"0,-4 0 0,1 0 0,0 1 0,2 0 0,1 0 0,2-1 0,2 0 0,-1-1 0,-1 0 0,0-1 0,-1 1 0,2 0 0,2 1 0,0 1 0,1 0 0,-3-3 0,1 2 0,-1-3 0,2 2 0,1 1 0,0 2 0,2 0 0,1 1 0,-1-1 0,-1-2 0,0 2 0,1-1 0,0 1 0,1 1 0,-1-2 0,-1 1 0,2 0 0,-1 0 0,1 0 0,-2 0 0,1 0 0,1-1 0,-2 1 0,2 0 0,-1-1 0,-1 1 0,1-2 0,-1 1 0,1-1 0,-1 0 0,1 2 0,0 0 0,0 0 0,2 2 0,-2-1 0,0 0 0,-1-2 0,0 2 0,0-1 0,0 1 0,3 0 0,-2 1 0,1-1 0,0 0 0,-1-1 0,1 2 0,0-1 0,-1 0 0,-1-3 0,-1 0 0,0-1 0,0 2 0,-1-1 0,0 3 0,1-2 0,1 3 0,1-1 0,1 0 0,-2 1 0,-1-2 0,-1 0 0,-2 0 0,1 0 0,1-1 0,-2 2 0,2-2 0,-1 1 0,0 0 0,-1-2 0,-2 0 0,0 0 0,-2-1 0,1 0 0,3 1 0,-1 0 0,1-2 0,1 2 0,-1 0 0,1 1 0,0 2 0,1-2 0,-1 1 0,-2-1 0,-1 0 0,0 1 0,0-1 0,-2-1 0,-1 0 0,-2-1 0,-2-1 0,1 1 0,-1-1 0,2 1 0,2 1 0,3 2 0,2-1 0,2 2 0,-2-1 0,-2 0 0,-2-2 0,-4 0 0,-2-2 0,-1 2 0,4 0 0,2 2 0,5 1 0,3 0 0,0 1 0,1-1 0,-1-1 0,-1-1 0,-4-1 0,-1-3 0,-1 0 0,0 1 0,2 0 0,0 1 0,2 1 0,2-2 0,-1 3 0,0-3 0,-2 0 0,-4-2 0,0 1 0,-2-2 0,1 2 0,0-1 0,1 1 0,-2-2 0,-2-1 0,-2 1 0,1 0 0,0 2 0,4 2 0,1 0 0,0 1 0,-1 1 0,-1 0 0,-1 0 0,2 1 0,0-1 0,4 1 0,1 0 0,3 1 0,2 1 0,0-1 0,0 1 0,1 0 0,1-1 0,-2 2 0,1-1 0,-2 0 0,-1-1 0,-3 0 0,-4 0 0,0 0 0,2 0 0,2 1 0,3-1 0,0 0 0,-2 0 0,-2-1 0,-3-3 0,-3 1 0,-1-1 0,-3-1 0,1 2 0,1-1 0,4 2 0,3 1 0,4 0 0,-3-4 0,-3-2 0,-6-3 0,-3-1 0,-2 3 0,-2-2 0,4 2 0,-1 0 0,6 1 0,0-1 0,1 1 0,0 0 0,1 0 0,-1 0 0,5 1 0,-1-1 0,-1-1 0,-2-3 0,-9-5 0,0 0 0,-3-1 0,3 4 0,1 2 0,-1 1 0,-1 0 0,-1 1 0,2 2 0,3 2 0,6 3 0,5 3 0,6 0 0,2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2:59.480"/>
    </inkml:context>
    <inkml:brush xml:id="br0">
      <inkml:brushProperty name="width" value="0.025" units="cm"/>
      <inkml:brushProperty name="height" value="0.025" units="cm"/>
      <inkml:brushProperty name="color" value="#E71224"/>
    </inkml:brush>
  </inkml:definitions>
  <inkml:trace contextRef="#ctx0" brushRef="#br0">1259 520 24575,'-6'-6'0,"-6"-2"0,-9-4 0,-8-4 0,-5-1 0,-2 1 0,4 1 0,7 3 0,10 4 0,7 1 0,4 4 0,2-1 0,-1 1 0,1 1 0,-2-2 0,0 0 0,-5-2 0,3 2 0,-5-2 0,5 2 0,-3-1 0,1 0 0,0 1 0,0 0 0,-3 0 0,0-1 0,-3 0 0,1 0 0,2 2 0,1-1 0,0-1 0,0 1 0,-2-1 0,-4 0 0,-2 0 0,-2 0 0,0-1 0,6 2 0,1-1 0,5 2 0,2 0 0,2 3 0,3-1 0,-8-3 0,-4-2 0,-10-3 0,-4-2 0,-3 1 0,0-2 0,0 3 0,5 1 0,2 1 0,5 2 0,5 2 0,2 0 0,1 1 0,2 1 0,-1-1 0,1 1 0,2 0 0,-1 0 0,1-1 0,-1 1 0,0 0 0,-2-1 0,-1 0 0,-3-1 0,1 0 0,-1 0 0,1-1 0,-1 1 0,1 0 0,3 0 0,2 2 0,2 0 0,0 0 0,0 0 0,0-2 0,-1 0 0,-3 0 0,1-3 0,-6 1 0,0-3 0,-3 1 0,0 0 0,1 1 0,5 2 0,2 0 0,3 0 0,-1 1 0,0-1 0,0 0 0,-1 1 0,0-1 0,0 0 0,-1-1 0,-1 0 0,-1-1 0,-2 0 0,1 1 0,0-1 0,-1 1 0,4 0 0,-1 1 0,5 1 0,1 1 0,1-1 0,2 3 0,0-1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3:11.809"/>
    </inkml:context>
    <inkml:brush xml:id="br0">
      <inkml:brushProperty name="width" value="0.025" units="cm"/>
      <inkml:brushProperty name="height" value="0.025" units="cm"/>
      <inkml:brushProperty name="color" value="#5B2D90"/>
    </inkml:brush>
  </inkml:definitions>
  <inkml:trace contextRef="#ctx0" brushRef="#br0">3 985 24575,'-1'14'0,"0"0"0,2-6 0,-1 2 0,1-3 0,0 3 0,1-3 0,0-1 0,0-3 0,-1-1 0,0-1 0,-1 0 0,1 1 0,0 0 0,2 1 0,1 2 0,3 1 0,16 10 0,-9-7 0,9 6 0,-12-9 0,-1-2 0,-1 0 0,-1-2 0,-1 1 0,0-1 0,1 3 0,1-2 0,2 2 0,1-1 0,1 1 0,2 0 0,-1 1 0,0 1 0,-1-1 0,0 2 0,0-1 0,0 2 0,1-1 0,3 3 0,2 1 0,5 0 0,-1 0 0,-3-3 0,-2-1 0,-4-1 0,-3-2 0,0 1 0,-3-1 0,1 0 0,-2 2 0,1-1 0,2 1 0,-2 0 0,1-1 0,0 2 0,2 1 0,0-1 0,0-1 0,2 2 0,-1 0 0,3 2 0,3 0 0,-3-2 0,3 1 0,-4-2 0,0-2 0,-4-1 0,-1-1 0,-1-1 0,2 0 0,-2 1 0,3-1 0,-2 1 0,0 0 0,1 0 0,-1 0 0,2 2 0,-1-3 0,2 2 0,0 0 0,1-2 0,-1 2 0,-1-1 0,-2 0 0,-3-2 0,-2 0 0,0 0 0,-3-1 0,4-1 0,5 2 0,2-2 0,3 2 0,-2-1 0,-3-1 0,-3 1 0,4-1 0,-5 0 0,5 0 0,-5 0 0,-2 0 0,-1 0 0,1 0 0,-2 0 0,0 1 0,1-1 0,-1 0 0,1 0 0,0 1 0,1-1 0,0 1 0,-1-1 0,2 0 0,-2 0 0,1 0 0,-2 0 0,0 0 0,-1 0 0,1 0 0,0 1 0,0-1 0,0 0 0,1 1 0,-1-1 0,0 1 0,1-1 0,-1 1 0,2 0 0,-1-1 0,0 0 0,0 0 0,-1 0 0,1 1 0,1-1 0,0 1 0,-1-1 0,0 1 0,-1-1 0,2 0 0,-1 1 0,1-1 0,-1 1 0,-1-1 0,0 0 0,0 0 0,0 0 0,6-15 0,-3 3 0,4-11 0,-5 5 0,-2 2 0,0-1 0,-2 2 0,-1 0 0,0 3 0,0 2 0,-1-1 0,0 1 0,-2-1 0,2 1 0,-1 0 0,-2 1 0,1-2 0,-1 2 0,0 1 0,1 0 0,0 0 0,0-1 0,-2-2 0,-1 0 0,0 1 0,1 1 0,0 2 0,0 0 0,2 1 0,0 2 0,-1-2 0,1 1 0,-7-4 0,1-1 0,-4 0 0,2 1 0,-1 1 0,1-1 0,0 1 0,2 1 0,1-1 0,-2 1 0,3-1 0,-4-1 0,2 2 0,-2-2 0,0 2 0,1-3 0,-2 3 0,1-2 0,-2 0 0,2 2 0,1 0 0,2 1 0,1 2 0,1 0 0,2 1 0,0 0 0,1-1 0,-1 1 0,-4-3 0,0 0 0,-4-2 0,1 1 0,0-2 0,3 3 0,0-1 0,2 2 0,0 0 0,0-2 0,-2 1 0,2 0 0,-3-3 0,3 4 0,-3-3 0,1 1 0,0 0 0,-1 0 0,0-2 0,-3 0 0,2-1 0,-2 1 0,6 1 0,-1 2 0,3 1 0,-1-1 0,-1 0 0,0-1 0,-1-1 0,1 1 0,0 0 0,3 2 0,0 0 0,0-1 0,-1 1 0,0-3 0,-1 2 0,0-2 0,-2-2 0,1 1 0,-1-3 0,2 3 0,-2-3 0,0 1 0,-3-3 0,0 0 0,1 3 0,-2-3 0,4 2 0,-2 0 0,1-1 0,0 2 0,0-1 0,2 4 0,-1-2 0,2 2 0,-3-2 0,0 2 0,1 0 0,0 1 0,1 0 0,-1 0 0,-1-2 0,-1 0 0,-1-1 0,1 1 0,0 1 0,-1-2 0,1 3 0,0-1 0,2 2 0,2 1 0,2 2 0,1 1 0,0 0 0,1-1 0,-3-2 0,2-1 0,-2 0 0,1-1 0,-1 2 0,2-1 0,-4-3 0,2 1 0,-2-2 0,2 2 0,2 1 0,0-1 0,0-1 0,-1-1 0,-1-2 0,-1 0 0,1 1 0,1 0 0,1 2 0,0 1 0,1 2 0,1 0 0,0 1 0,0-1 0,0 0 0,0-1 0,0 0 0,0-2 0,1 3 0,0-1 0,0 1 0,0-2 0,0 1 0,0-1 0,0 0 0,1-1 0,-1 0 0,1-1 0,0 0 0,-1 2 0,1 1 0,-1 3 0,0-1 0,1 1 0,-1 0 0,0 0 0,0 2 0,0 0 0,0 0 0,0 1 0,1-1 0,-1 0 0,1-2 0,-1 1 0,0-3 0,0 1 0,1 0 0,0 0 0,-1 0 0,1 2 0,-1 0 0,0 1 0,0 1 0,0-1 0,1-1 0,-1 0 0,0 1 0,0 0 0,0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3:29.856"/>
    </inkml:context>
    <inkml:brush xml:id="br0">
      <inkml:brushProperty name="width" value="0.025" units="cm"/>
      <inkml:brushProperty name="height" value="0.025" units="cm"/>
      <inkml:brushProperty name="color" value="#AB008B"/>
    </inkml:brush>
  </inkml:definitions>
  <inkml:trace contextRef="#ctx0" brushRef="#br0">1 757 24575,'5'3'0,"3"1"0,-2-1 0,1 1 0,-5-4 0,-1 1 0,1 0 0,0-1 0,1 0 0,0 0 0,3 0 0,-1 0 0,1-1 0,-2 0 0,0 0 0,-1-1 0,1 0 0,0-1 0,3-2 0,-3 2 0,1 0 0,-3 2 0,-1 0 0,0 1 0,1-2 0,0 1 0,0 0 0,-1-1 0,1 1 0,-1-1 0,1 0 0,-1 0 0,2 0 0,-1-1 0,1 1 0,0-1 0,0 1 0,0-1 0,-1 1 0,0 0 0,0 0 0,-1 1 0,0-1 0,1-1 0,0-1 0,1 0 0,-2 0 0,1 2 0,0-1 0,-1 2 0,0-2 0,0-1 0,0 0 0,1-1 0,-1 1 0,0 1 0,0-1 0,0 0 0,0 0 0,0 0 0,-1 0 0,1 1 0,0-2 0,0 0 0,0-1 0,1 1 0,-2-1 0,1 0 0,0 0 0,-1 0 0,1-1 0,0 2 0,-1-1 0,0 3 0,1-2 0,-1 2 0,1-1 0,0-2 0,0 0 0,0-2 0,0 0 0,0-2 0,-1 0 0,2-1 0,-2 1 0,1 0 0,-1-3 0,0 1 0,0-2 0,0 3 0,0 0 0,0 3 0,0 2 0,0 2 0,0 1 0,0 0 0,0 0 0,0-1 0,0-2 0,0 2 0,0-1 0,0 1 0,0 0 0,0-1 0,0 1 0,0-1 0,0 1 0,0 0 0,0 1 0,0 1 0,0 0 0,0 0 0,0 0 0,-1 0 0,1-1 0,-1 1 0,1 1 0,0-1 0,0 1 0,1-2 0,1-4 0,1 0 0,1-3 0,-2 2 0,1 2 0,-2 1 0,1 2 0,-1-1 0,1 0 0,1 0 0,0-2 0,1 1 0,1-1 0,0 2 0,0-1 0,0 1 0,0 1 0,1 0 0,-1-1 0,0 2 0,0-2 0,-1 1 0,1 0 0,0 0 0,1-2 0,0 3 0,0-2 0,1 1 0,-1 1 0,-1 0 0,0 0 0,-1 1 0,0-1 0,2 0 0,2 0 0,2 0 0,1-1 0,2 0 0,0 1 0,1-2 0,0 2 0,2-2 0,-3 2 0,1-1 0,-3 1 0,-1 2 0,-2-1 0,0 1 0,0-1 0,1 1 0,2-1 0,1 1 0,4-2 0,2 2 0,3-2 0,2 2 0,-2-2 0,3 2 0,-4-1 0,0 0 0,-4 0 0,-2 0 0,-1 0 0,1-1 0,-1 1 0,3-1 0,-2 0 0,4 1 0,-3-1 0,2 0 0,-4 1 0,1-1 0,-2 1 0,3 0 0,-1 0 0,5-1 0,-2 0 0,0-2 0,-2 2 0,-1 0 0,1 0 0,2 0 0,1 0 0,6-1 0,3 2 0,3-4 0,-3 3 0,-5-1 0,-4 1 0,-6 0 0,2 0 0,-3 0 0,5 1 0,1 0 0,5-2 0,-2 2 0,2-1 0,-4 1 0,-2 0 0,-4-1 0,-2 2 0,0-2 0,0 1 0,2 0 0,2-2 0,1 2 0,4-2 0,4-1 0,-2 0 0,0 0 0,-5 1 0,-6 0 0,-1 2 0,-3 0 0,0 0 0,2-1 0,-2 1 0,1-1 0,-1 1 0,1-1 0,-2 0 0,0 1 0,-1 0 0,-1 1 0,-1-1 0,0 1 0,0-1 0,0-1 0,1 0 0,-1 0 0,1-1 0,-2 2 0,0 0 0,0 0 0,0 1 0,0-1 0,2-2 0,0 1 0,2-2 0,-1 1 0,-1 1 0,-2 0 0,0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3:31.633"/>
    </inkml:context>
    <inkml:brush xml:id="br0">
      <inkml:brushProperty name="width" value="0.025" units="cm"/>
      <inkml:brushProperty name="height" value="0.025" units="cm"/>
      <inkml:brushProperty name="color" value="#AB008B"/>
    </inkml:brush>
  </inkml:definitions>
  <inkml:trace contextRef="#ctx0" brushRef="#br0">1047 277 24575,'-33'0'0,"-1"0"0,-10 1 0,-2-1 0,11 1 0,5-1 0,15 0 0,8 0 0,2 0 0,-2 0 0,-4 0 0,-5 1 0,0-1 0,-2 1 0,4-1 0,-1 0 0,1 0 0,2 0 0,1 0 0,2 0 0,-1 0 0,-2 0 0,-4 0 0,-4-1 0,-2 0 0,-6-2 0,-1-1 0,0 0 0,2 1 0,7-1 0,5 2 0,4-1 0,2 0 0,-3-1 0,-4-1 0,-3-1 0,-5-1 0,-1 0 0,-1-1 0,-3 1 0,5 0 0,3 2 0,7 2 0,7 0 0,2 2 0,3-1 0,-1 0 0,-2 0 0,-2-2 0,-3-1 0,-1 0 0,0-1 0,4 3 0,1 0 0,2-2 0,-3 1 0,0-4 0,-3 0 0,0 1 0,1 0 0,0 2 0,5 1 0,1 2 0,-1-3 0,0-1 0,-2-4 0,1 3 0,1-3 0,-1 1 0,1-2 0,-2 0 0,1 1 0,0 1 0,4 4 0,-1 2 0,1 1 0,0 1 0,0-1 0,0-1 0,-1 2 0,1-1 0,0 2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3:49.397"/>
    </inkml:context>
    <inkml:brush xml:id="br0">
      <inkml:brushProperty name="width" value="0.025" units="cm"/>
      <inkml:brushProperty name="height" value="0.025" units="cm"/>
      <inkml:brushProperty name="color" value="#CC0066"/>
    </inkml:brush>
  </inkml:definitions>
  <inkml:trace contextRef="#ctx0" brushRef="#br0">3106 0 24575,'-8'14'0,"-9"13"0,9-11 0,-8 11 0,9-11 0,-2 2 0,0 1 0,0 1 0,0 2 0,-1 1 0,2 0 0,-2 0 0,0-5 0,1 1 0,-1-4 0,1-1 0,1 0 0,2-4 0,1 0 0,2-2 0,-1 0 0,0 6 0,-2-2 0,-1 5 0,1-4 0,1 0 0,0 0 0,-2-1 0,1 1 0,0-2 0,1-1 0,2-3 0,-1 1 0,1 0 0,-1 1 0,0 0 0,0-1 0,1-3 0,1 1 0,-1-1 0,0 1 0,0-1 0,-1 0 0,2 0 0,-1-2 0,2 2 0,-2-1 0,1 1 0,0 0 0,1-2 0,0 0 0,1 1 0,0-2 0,0 1 0,0-2 0,0 1 0,0 0 0,-7 13 0,-1 3 0,-5 7 0,2-4 0,2-8 0,2-2 0,2-5 0,2-2 0,2-2 0,-6 6 0,-3 1 0,-5 6 0,-1-3 0,3-1 0,1-2 0,3-2 0,5-3 0,1-2 0,2 0 0,-2-1 0,1 2 0,-2-1 0,1 0 0,0 0 0,0 0 0,1 0 0,0-1 0,-1 2 0,0-1 0,-2 2 0,1-1 0,-1 1 0,1-1 0,-2 0 0,2 0 0,1-1 0,0-1 0,0 2 0,0-1 0,-2 3 0,2-2 0,0-2 0,-2 4 0,3-3 0,-3 2 0,5-2 0,-3 0 0,1 1 0,0-1 0,-1 1 0,2-1 0,-1 4 0,2-1 0,-1 5 0,1-1 0,-1 0 0,1-3 0,-1 0 0,1-4 0,0 6 0,-1 0 0,1 4 0,0-3 0,0-2 0,0-3 0,0 0 0,-2 4 0,1 3 0,-2 2 0,1 2 0,1-3 0,0 1 0,0-4 0,1-1 0,-1-4 0,1 2 0,-1-1 0,1 2 0,0 2 0,-1 0 0,0 1 0,1-2 0,-1 1 0,1-4 0,0 1 0,0-2 0,0-1 0,0 0 0,0 0 0,0-1 0,0 0 0,0 2 0,0-2 0,-1 2 0,1-2 0,-1 1 0,1-1 0,0 0 0,0 0 0,0 0 0,1 0 0,-1 1 0,1 0 0,-1 1 0,0 0 0,0 0 0,-1-1 0,1 1 0,-1 0 0,1 0 0,0 0 0,0 0 0,0 1 0,0-1 0,0-1 0,0 0 0,0 2 0,0-1 0,0 3 0,0 0 0,0-1 0,0 1 0,0-3 0,0-1 0,0-1 0,0 0 0,0 0 0,0 1 0,0 1 0,0 1 0,0 0 0,0 0 0,0 0 0,-1 1 0,1-1 0,-2 0 0,1-2 0,0 2 0,-1-2 0,0 2 0,-1 1 0,0 0 0,0 0 0,1-2 0,0-1 0,1-1 0,-1 0 0,2 0 0,-5 1 0,1 1 0,-2 1 0,-1-1 0,0-1 0,-3 1 0,0-2 0,1 1 0,1-1 0,1 0 0,0 0 0,1-1 0,-1 1 0,-1 0 0,0-1 0,-2 2 0,1-2 0,-4 1 0,1-1 0,-2 1 0,-1-1 0,1 1 0,0 0 0,0-1 0,0 0 0,-2 0 0,3 1 0,-4 0 0,3-1 0,-1 0 0,1-1 0,0 2 0,-1-2 0,2 1 0,3 0 0,2-1 0,4 1 0,-1-1 0,-3 0 0,-1 0 0,-3 0 0,-1 2 0,2-2 0,3 1 0,3-1 0,3 1 0,1 1 0,1-1 0,-1 0 0,1 1 0,0-1 0,0 1 0,0-1 0,0 0 0,-3 1 0,-8 0 0,-1 0 0,-6 0 0,2 0 0,-6 0 0,0-2 0,-3 1 0,4-1 0,5 1 0,3-1 0,3 0 0,0 0 0,0 0 0,-2 0 0,-1 0 0,-5 0 0,2 0 0,1 0 0,5 0 0,3 0 0,1 0 0,1 0 0,-2 1 0,-2 0 0,0 1 0,-1-1 0,2 0 0,1-1 0,2 1 0,1-1 0,1 0 0,-2 1 0,-1 0 0,-2-1 0,-2 1 0,-1 0 0,-2-1 0,-1 1 0,1-1 0,4 0 0,2 0 0,4 0 0,0 0 0,0 0 0,0 0 0,0 0 0,-2 0 0,-1 0 0,-3 0 0,0 1 0,1 0 0,-1-1 0,2 1 0,-2-1 0,2 0 0,-2 0 0,2 0 0,-2 0 0,2 0 0,-2 0 0,1 0 0,-1 0 0,0 0 0,0 0 0,-1 1 0,-2-1 0,0 1 0,2-1 0,2 1 0,1-1 0,-19 6 0,-17-3 0,-12 3 0,-7-3 0,24-3 0,9 0 0,7 4 0,0 0 0,-3 4 0,-5-3 0,3 1 0,3-1 0,1 0 0,7 0 0,4 0 0,0 2 0,-1 1 0,-3 4 0,-9 7 0,0 2 0,-5 5 0,3-3 0,2 1 0,2-4 0,3 0 0,0-5 0,3 0 0,0-3 0,4-1 0,2-1 0,2-2 0,2 0 0,-1 0 0,0 1 0,-1-1 0,0 0 0,1-2 0,0-1 0,2-1 0,0 0 0,1-1 0,0 1 0,-2 0 0,0 2 0,-1 0 0,-2 0 0,1 2 0,-3 0 0,3 1 0,-3 0 0,2 1 0,-2 0 0,3 0 0,1 1 0,1-1 0,0-1 0,0 2 0,-1 2 0,0 0 0,-3 2 0,0-1 0,-4 2 0,-1 0 0,-10 12 0,3-3 0,0 3 0,9-8 0,3-5 0,3-2 0,-1 0 0,1-1 0,0 0 0,0-2 0,-1 2 0,1-2 0,0-1 0,1-1 0,1-2 0,3-4 0,1-1 0,0 1 0,-2 0 0,0 2 0,-3 2 0,-2 1 0,-5 4 0,5-5 0,-2 2 0,8-6 0,0 0 0,0-1 0,1 2 0,-6 3 0,1 1 0,-7 4 0,5-3 0,-1 0 0,4-2 0,2-2 0,3-3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4:10.731"/>
    </inkml:context>
    <inkml:brush xml:id="br0">
      <inkml:brushProperty name="width" value="0.025" units="cm"/>
      <inkml:brushProperty name="height" value="0.025" units="cm"/>
      <inkml:brushProperty name="color" value="#004F8B"/>
    </inkml:brush>
  </inkml:definitions>
  <inkml:trace contextRef="#ctx0" brushRef="#br0">24 0 24575,'-4'16'0,"1"-3"0,-3 6 0,3-6 0,0 2 0,2-3 0,0 0 0,0-4 0,0-1 0,1-1 0,-1 2 0,1 1 0,0-1 0,0 3 0,0-2 0,0 5 0,0-4 0,1 12 0,-1-11 0,1 5 0,-1-11 0,1-2 0,-1 0 0,0 4 0,0-1 0,1 3 0,-1-2 0,1-1 0,-1 2 0,1-2 0,0 0 0,0-1 0,0-2 0,0 0 0,0 0 0,-1-1 0,0 1 0,1 1 0,0 0 0,0 2 0,1 0 0,0 2 0,2 0 0,-1 0 0,0-1 0,-1-1 0,1 0 0,-1 0 0,0-1 0,0-1 0,-1 0 0,1 1 0,0 0 0,0 2 0,1-1 0,-2 0 0,2 0 0,-2 2 0,1-2 0,-1 0 0,1 0 0,-1-1 0,1 0 0,-1 0 0,1 1 0,-1 1 0,1 2 0,0 1 0,0 2 0,1 1 0,0 1 0,1-1 0,-1 0 0,0-1 0,0 1 0,-2-2 0,2 0 0,-3-2 0,3 0 0,-2 0 0,0 1 0,2 1 0,-2 1 0,3-1 0,-2 1 0,1-2 0,0 4 0,-1-3 0,1 3 0,-1-3 0,1-1 0,-2-2 0,1-1 0,-1 0 0,1-1 0,-1 1 0,1 1 0,0 2 0,1-2 0,-1 2 0,1-2 0,0 0 0,-1 0 0,1 1 0,-1 0 0,2 1 0,0 0 0,-1 0 0,0 1 0,1 0 0,-1 1 0,1 0 0,-1-1 0,1-1 0,-1 0 0,1 1 0,0 1 0,1 1 0,0 1 0,-1 1 0,4 3 0,0-1 0,2 3 0,0-3 0,-1 0 0,-1-4 0,-1-2 0,-1-3 0,-1 1 0,1 0 0,0 0 0,0 1 0,2 2 0,-2-3 0,1 2 0,-3-5 0,1 1 0,0 1 0,1 0 0,1 1 0,2-1 0,0 0 0,3 0 0,0-1 0,2 2 0,-3-2 0,0 0 0,-1-1 0,-1 0 0,0-1 0,0 1 0,-1-2 0,1 2 0,0-2 0,-1 1 0,-1-2 0,1 1 0,0 1 0,1 1 0,2 0 0,0 1 0,0-2 0,-1 2 0,-1-2 0,1 2 0,1-1 0,-1 0 0,-1 0 0,0-2 0,-1 0 0,1 1 0,0-1 0,-3-1 0,-1-1 0,-2 0 0,6 10 0,4-1 0,7 12 0,0-8 0,0 3 0,-2-5 0,4 5 0,-5-1 0,1-1 0,-4 0 0,-1-1 0,0-1 0,0-2 0,0-1 0,-3-3 0,0 1 0,-2-4 0,-1 2 0,3 0 0,-1 0 0,2 0 0,5 3 0,1 0 0,4 1 0,0-1 0,0 0 0,-1 0 0,3 0 0,-3-1 0,2 0 0,-2 0 0,-3-1 0,1 0 0,1 2 0,3-1 0,2 1 0,1 1 0,0-2 0,4 1 0,0 0 0,4-1 0,-2 1 0,-1-2 0,-5 1 0,-3-3 0,-5 0 0,0-1 0,-4 0 0,4 0 0,1 1 0,2 0 0,1 1 0,2-1 0,-2 1 0,0-2 0,-4 0 0,0 0 0,-1 0 0,1 0 0,-1 0 0,0-1 0,2 2 0,0-2 0,2 3 0,3 0 0,0 1 0,1 2 0,0 0 0,1 1 0,-2 2 0,3 0 0,-2-1 0,1 1 0,2-1 0,-3 1 0,1-1 0,-5-2 0,-2-2 0,-1 0 0,-2-1 0,-3-1 0,0 1 0,-3 0 0,2 0 0,0 1 0,2 1 0,1 2 0,2 1 0,-1-1 0,0-2 0,-4-1 0,0-1 0,-1 0 0,0-1 0,0 2 0,2 0 0,2 1 0,0 0 0,1 0 0,1 0 0,-1 0 0,2 1 0,0 0 0,1 1 0,-1-1 0,0-1 0,-2 0 0,-2-2 0,1 1 0,-2-1 0,0-1 0,1 1 0,-2-2 0,1 3 0,-2-2 0,0 0 0,0 0 0,-3-2 0,0 1 0,-2-3 0,-1 1 0,-1-1 0,1 1 0,-2 0 0,1-2 0,7 6 0,3 1 0,7 3 0,1 3 0,0-2 0,0 2 0,3 0 0,-3-1 0,-1-3 0,-5-1 0,-2-1 0,0 0 0,-4-2 0,1 1 0,-1-3 0,-2 2 0,0-2 0,1 1 0,-1 1 0,2 2 0,0-1 0,0 1 0,-1-2 0,0 1 0,1 1 0,-2-1 0,2 1 0,-3-1 0,1-1 0,0 1 0,0 0 0,0-1 0,0 1 0,-4-3 0,1 0 0,-1 0 0,-1 0 0,0 0 0,1 1 0,-1-1 0,2 4 0,0-3 0,0 2 0,-1-4 0,-1 0 0,1 1 0,0-1 0,0 1 0,1-1 0,0 2 0,1 1 0,1 0 0,1 1 0,-1-1 0,1 1 0,-1 0 0,1-1 0,-1 1 0,1-1 0,-1 0 0,2 2 0,-2 0 0,2 0 0,-2 1 0,1-3 0,-1 2 0,-1-2 0,0 0 0,-1 1 0,2 0 0,-3 2 0,3-1 0,-1 0 0,1 1 0,1-1 0,1 2 0,-2-3 0,-1 1 0,0-4 0,-2 0 0,0-1 0,0-1 0,0 2 0,2 0 0,0 1 0,1-2 0,-1 3 0,0-3 0,-1 3 0,1-2 0,0 4 0,2-1 0,3 5 0,-1-3 0,2 2 0,-1-3 0,-2 1 0,0-2 0,-2 2 0,0-1 0,1 0 0,-1 1 0,2-2 0,-3-1 0,-1-2 0,0 0 0,-2-1 0,0-1 0,-1 1 0,1 0 0,1 0 0,0 0 0,0 0 0,1 2 0,-1-2 0,1 0 0,-2-1 0,0-1 0,-2 0 0,1 0 0,0 1 0,0-1 0,0 1 0,0 0 0,0 0 0,1 0 0,-1-1 0,0 1 0,0-1 0,0 0 0,0 0 0,1 0 0,-1 0 0,0 1 0,0-1 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5:16.162"/>
    </inkml:context>
    <inkml:brush xml:id="br0">
      <inkml:brushProperty name="width" value="0.025" units="cm"/>
      <inkml:brushProperty name="height" value="0.025" units="cm"/>
      <inkml:brushProperty name="color" value="#00A0D7"/>
    </inkml:brush>
  </inkml:definitions>
  <inkml:trace contextRef="#ctx0" brushRef="#br0">1 12 24575,'0'-4'0,"0"1"0,0 1 0,0 0 0,0 2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4:58.430"/>
    </inkml:context>
    <inkml:brush xml:id="br0">
      <inkml:brushProperty name="width" value="0.025" units="cm"/>
      <inkml:brushProperty name="height" value="0.025" units="cm"/>
      <inkml:brushProperty name="color" value="#00A0D7"/>
    </inkml:brush>
  </inkml:definitions>
  <inkml:trace contextRef="#ctx0" brushRef="#br0">2174 0 24575,'-17'7'0,"0"0"0,-4 0 0,1 0 0,-3-2 0,6 0 0,3-4 0,4 1 0,5-2 0,1 0 0,0 0 0,-1 1 0,-3-1 0,-2 1 0,-2 0 0,-2 0 0,0 1 0,3 0 0,1-1 0,5 0 0,1 0 0,3-1 0,-1 0 0,0 0 0,-2 1 0,-2 0 0,-1 0 0,0 0 0,0 0 0,2 0 0,1 0 0,-1 0 0,-2-1 0,-10 2 0,2-1 0,-4 0 0,6-1 0,4 0 0,4 0 0,0 1 0,-1 0 0,-2-1 0,-4 1 0,2 0 0,0 0 0,2 0 0,4 0 0,1-1 0,-1 2 0,-2 1 0,-3 1 0,-2 1 0,-1 0 0,0-1 0,1 0 0,3-2 0,3 0 0,1 0 0,2-1 0,-2 1 0,-1 0 0,-1 1 0,-1 0 0,-1 0 0,0-1 0,2 1 0,1-2 0,0 2 0,1-1 0,-1 2 0,-1 0 0,0 0 0,-2 2 0,-1-1 0,0 1 0,-1 0 0,0-1 0,1 1 0,2-3 0,0 0 0,2 0 0,-1 0 0,-1 0 0,0 1 0,-3 0 0,0 1 0,-1 0 0,-3 2 0,0-1 0,-3 1 0,2 0 0,2-3 0,0 2 0,4-3 0,-1 2 0,-1-1 0,-1 2 0,-4 2 0,0-1 0,0 2 0,1 0 0,2-1 0,-1 0 0,1 1 0,-1-2 0,-1 2 0,-1-1 0,1-1 0,1 1 0,-1 1 0,2-1 0,1 0 0,1-2 0,2-1 0,1 0 0,0-2 0,2 1 0,0 0 0,2-2 0,0 0 0,1-1 0,-2 1 0,-1 0 0,-1 0 0,2 0 0,1-1 0,0 0 0,-2 0 0,-5 2 0,-1 1 0,-1 0 0,1 0 0,1-1 0,2 1 0,1 0 0,-1 0 0,2 1 0,-1-2 0,0 1 0,0-1 0,2 0 0,0-1 0,2 0 0,0-1 0,-1 1 0,-1 0 0,-1 1 0,-1-1 0,1 0 0,0 0 0,2-1 0,2 0 0,0-1 0,0 0 0,0 1 0,-4-1 0,-2 0 0,-6 0 0,-1 0 0,-1-1 0,2 1 0,2-1 0,4 1 0,2 0 0,0-1 0,0 1 0,0-1 0,-2-1 0,-1 1 0,-1-2 0,0 0 0,1 0 0,-3-2 0,2 1 0,-2-1 0,1-1 0,-1-2 0,-2 0 0,0-1 0,0 1 0,1 1 0,3 2 0,3 1 0,1 1 0,3 1 0,0 0 0,1 1 0,1-1 0,0 1 0,-2-3 0,-2-2 0,-4-2 0,-1-1 0,-1-1 0,-1 0 0,1 1 0,0-1 0,2 2 0,-1-2 0,1-1 0,-2 1 0,-3-3 0,-1 2 0,-4-2 0,1 3 0,4 0 0,2 2 0,4 3 0,1 0 0,2 2 0,0 0 0,1-1 0,-1 0 0,1 1 0,0 0 0,2 0 0,-2 0 0,-1-2 0,-1 0 0,0-1 0,0 1 0,0 0 0,2 1 0,-1-1 0,1 0 0,0 1 0,0 0 0,2 1 0,-2-1 0,2 1 0,-1 0 0,1 1 0,0-1 0,-2-3 0,-3 0 0,-2-4 0,0 3 0,2 0 0,2 2 0,3 2 0,1 1 0,-2-2 0,-2 0 0,-3-4 0,-1 0 0,1 1 0,0 1 0,4 3 0,2 1 0,3 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6:57:25.923"/>
    </inkml:context>
    <inkml:brush xml:id="br0">
      <inkml:brushProperty name="width" value="0.025" units="cm"/>
      <inkml:brushProperty name="height" value="0.025" units="cm"/>
      <inkml:brushProperty name="color" value="#FF0066"/>
    </inkml:brush>
  </inkml:definitions>
  <inkml:trace contextRef="#ctx0" brushRef="#br0">3261 3896 24575,'-7'-3'0,"1"1"0,-3-3 0,1-2 0,-5-2 0,-1-3 0,0 1 0,1-2 0,3 6 0,2-1 0,0 1 0,0 0 0,-2-1 0,2 2 0,0-1 0,1 2 0,0 0 0,1 0 0,-1-2 0,-1 1 0,-1-4 0,-1 2 0,-1-2 0,1 0 0,-1 0 0,1 0 0,-1 0 0,1 2 0,1-1 0,-1 2 0,1 1 0,1 0 0,0 1 0,2 0 0,0 0 0,-4-4 0,-3 0 0,-4-5 0,2 0 0,-2 0 0,3 0 0,-3-1 0,2 1 0,3 2 0,3 5 0,5 2 0,0 1 0,0 1 0,-1-2 0,0 0 0,-3-1 0,1 0 0,-1 0 0,0-2 0,-1 1 0,0-1 0,0 1 0,3 2 0,-2 1 0,4 0 0,-2 0 0,1 0 0,-3-1 0,0-2 0,-2-1 0,-1 0 0,0 1 0,2 1 0,4 2 0,1 1 0,1 0 0,-1 0 0,0 0 0,0-1 0,-1-1 0,-2-1 0,-2-2 0,-1 0 0,0-2 0,1 3 0,1 0 0,1 2 0,1 1 0,1-1 0,0 1 0,-2-1 0,0 0 0,0 0 0,-2-2 0,-1-1 0,-1-1 0,-1-1 0,-1 2 0,2-1 0,2 2 0,2 1 0,2 2 0,0 0 0,2 1 0,-2-2 0,-1 0 0,0-1 0,-2 0 0,0 0 0,0-1 0,-1 0 0,1 2 0,1-1 0,2 3 0,1 1 0,-1-1 0,3 1 0,-3-1 0,1 0 0,-2 0 0,-2-1 0,-2 0 0,1-2 0,-3 1 0,5 1 0,1 1 0,2 2 0,3 0 0,-2 0 0,0-1 0,-2-1 0,-2-1 0,3 2 0,0-1 0,2 2 0,1 1 0,-1-2 0,-1-1 0,-3-2 0,-2-1 0,-1 0 0,1-1 0,-1 2 0,1-1 0,2 2 0,3 2 0,0 0 0,0 0 0,0 0 0,-1 0 0,0-1 0,2 1 0,0 1 0,0 0 0,1 0 0,-1-1 0,1 1 0,0-1 0,0 1 0,-1-1 0,1 1 0,-1-3 0,-2 0 0,-3-4 0,-1 0 0,0 0 0,1 1 0,2 2 0,-1 1 0,2 1 0,-1 0 0,1-1 0,0 2 0,0 0 0,1 1 0,1-1 0,0 2 0,-9-6 0,-7-1 0,-5-4 0,-3-1 0,7 4 0,4 2 0,6 2 0,4 2 0,1 0 0,-1-1 0,-3 0 0,-1 0 0,-1-1 0,0 2 0,1-2 0,2 2 0,2-1 0,2 2 0,-3-1 0,-1 0 0,0 0 0,0 0 0,2 0 0,2 0 0,1 1 0,0-1 0,-1 0 0,0-1 0,-5-5 0,1-1 0,-3-2 0,3 2 0,1 1 0,2 2 0,1-1 0,0-1 0,1 0 0,-1-1 0,-4-1 0,0 0 0,0-1 0,0 3 0,3 1 0,1 1 0,0 1 0,0-3 0,0 1 0,-2-3 0,-2-3 0,-2 1 0,0-3 0,1 4 0,1-1 0,1 3 0,3-1 0,-3 0 0,1 0 0,1 1 0,-1-3 0,0 1 0,-2-5 0,-4-4 0,-5-4 0,-4-7 0,-4-1 0,0 1 0,-1 2 0,5 5 0,5 7 0,8 6 0,4 7 0,3 2 0,0 0 0,0-1 0,0 2 0,0-1 0,-1 1 0,0 0 0,0 1 0,-4-2 0,-1-2 0,-5-4 0,-2-3 0,-3-3 0,-6-4 0,-2-4 0,-2 0 0,0-1 0,3 1 0,0 2 0,4 1 0,4 3 0,2 1 0,2 0 0,-1-3 0,-1 1 0,2 1 0,4 5 0,3 4 0,0 2 0,2 0 0,-2-1 0,0-2 0,1 2 0,1 1 0,1 1 0,-1 1 0,0-3 0,-2-2 0,0-3 0,0 0 0,-1-1 0,1 0 0,0 1 0,0-4 0,1 0 0,-2-3 0,0 0 0,0-1 0,0 2 0,0 3 0,0 1 0,1 2 0,1 2 0,-1-1 0,0 1 0,-1-3 0,-3-1 0,1 0 0,0 1 0,2 3 0,2 0 0,-3-4 0,1-1 0,-4-1 0,3 2 0,0 3 0,1 2 0,2 0 0,-1-1 0,-1 1 0,-1-3 0,0 5 0,3 0 0,1 3 0,1 1 0,0 0 0,0-1 0,-3-3 0,-2-5 0,-1-1 0,-3-2 0,1 2 0,0 0 0,1 2 0,1 2 0,1-1 0,-1 2 0,1 1 0,-2-1 0,0 1 0,-2-1 0,-1-1 0,-1 1 0,0-1 0,1 2 0,1-1 0,-2 1 0,0-1 0,1 1 0,-3-1 0,2 3 0,0-1 0,1 2 0,1-2 0,1 3 0,-1-2 0,0 1 0,-4-1 0,-1-1 0,-1 0 0,0-1 0,2 2 0,-3-2 0,0 0 0,-4 1 0,-6-3 0,-3 3 0,-1-1 0,1 3 0,8 1 0,4 1 0,8 0 0,3 0 0,1 1 0,-2-1 0,-3 0 0,-2 0 0,0 0 0,-1 0 0,4 0 0,-1 0 0,2 1 0,2-1 0,1 0 0,-4-7 0,-10-5 0,-7-4 0,-5-3 0,6 6 0,5 1 0,8 3 0,5 3 0,3 1 0,2 0 0,0 1 0,1 0 0,-3-2 0,-1-1 0,-1 0 0,0-2 0,0 2 0,-1-2 0,1 3 0,2-2 0,0 1 0,1-1 0,1 1 0,-1 0 0,2 1 0,-1 0 0,0-1 0,0 0 0,0-2 0,0 0 0,1 0 0,-2-1 0,2 0 0,0-1 0,0-1 0,0 0 0,1 0 0,0 1 0,0 2 0,1 0 0,-1 3 0,1-2 0,0 4 0,0-1 0,0 2 0,0-1 0,0-1 0,0-1 0,1-2 0,-1-1 0,1-1 0,0-1 0,-1 1 0,2 1 0,-2 0 0,1 2 0,-1-1 0,0-1 0,1-1 0,0-2 0,-1 0 0,2-2 0,-2 2 0,2 1 0,-2 0 0,0 2 0,1 0 0,-1 1 0,2 2 0,-2 0 0,1 1 0,-1 2 0,0-2 0,0-1 0,1-3 0,-1-1 0,0-1 0,1 2 0,-1 0 0,1 3 0,-1 1 0,1 2 0,0 0 0,0-1 0,0 1 0,1-2 0,1 0 0,1-2 0,2 1 0,-1-1 0,1-1 0,1 2 0,3-2 0,1 0 0,2-2 0,-2 3 0,-2 0 0,-3 1 0,-2 4 0,0-2 0,-2 3 0,2-1 0,2-2 0,1-1 0,2-2 0,0 0 0,1-1 0,0 0 0,-1-1 0,1 0 0,-2 1 0,1 0 0,-1-1 0,1 0 0,0 1 0,1-2 0,0 0 0,3-3 0,-2 1 0,1 0 0,-3 3 0,-2 4 0,0-2 0,-1 4 0,1-2 0,1 1 0,0 0 0,0 0 0,1-1 0,0 0 0,1-1 0,1 0 0,-3 0 0,-1 2 0,-1 1 0,0 0 0,2 1 0,0-1 0,-2 1 0,0 1 0,-3 0 0,1 0 0,0 0 0,1 0 0,0-1 0,1 1 0,0-1 0,1-1 0,0 1 0,-2 0 0,1 0 0,-2 0 0,1 1 0,1-1 0,-1 1 0,-2-1 0,1 1 0,-1 1 0,-1 0 0,0-1 0,0 2 0,1-1 0,0 0 0,0-1 0,-2 1 0,0 1 0,-3 1 0,2 1 0,-1-1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5:01.172"/>
    </inkml:context>
    <inkml:brush xml:id="br0">
      <inkml:brushProperty name="width" value="0.025" units="cm"/>
      <inkml:brushProperty name="height" value="0.025" units="cm"/>
      <inkml:brushProperty name="color" value="#00A0D7"/>
    </inkml:brush>
  </inkml:definitions>
  <inkml:trace contextRef="#ctx0" brushRef="#br0">1 486 24575,'17'-3'0,"2"0"0,3-1 0,-2 2 0,-1 0 0,-8 0 0,-4 2 0,1-1 0,2-1 0,7 0 0,0 1 0,0-1 0,-3 2 0,-4-1 0,-2 1 0,0-1 0,1-1 0,4 1 0,1-2 0,1 0 0,-2 0 0,0 0 0,-1-1 0,1-1 0,0 0 0,-1-1 0,-1 1 0,-1 1 0,-2 0 0,1 0 0,0 0 0,2-1 0,0 1 0,1-1 0,-2 1 0,0-1 0,-3 1 0,0 0 0,-1 0 0,2 0 0,0 0 0,0 0 0,1 0 0,0-1 0,-1 0 0,1 0 0,-1 0 0,-1 2 0,0-1 0,-2 2 0,1-2 0,1 1 0,1-1 0,1-1 0,3 0 0,-2-1 0,2 0 0,-2 0 0,-1 1 0,-1 0 0,-3 2 0,-1 0 0,0 0 0,1 0 0,1 0 0,0-1 0,0 0 0,1 1 0,-2 0 0,0 0 0,0 0 0,-1 0 0,1 0 0,1-1 0,0 0 0,4-2 0,-2 1 0,3-1 0,-4 2 0,5-4 0,-4 3 0,4-2 0,-6 3 0,5-2 0,-4 1 0,1-1 0,-3 3 0,-1 0 0,0-1 0,0 1 0,0-1 0,1 1 0,-1 0 0,1 1 0,-1-1 0,-1 1 0,0-2 0,0 1 0,0 0 0,0 0 0,0 0 0,3-4 0,-2 2 0,1-2 0,-1 3 0,-1 0 0,-1 0 0,0 2 0,1-1 0,-2 1 0,1-2 0,0 1 0,0-1 0,0-1 0,0 1 0,0-1 0,0 0 0,-1 2 0,0-1 0,-1 2 0,1 0 0,0 0 0,0 0 0,1-2 0,0 0 0,2-1 0,-1 0 0,0 0 0,-2 1 0,0 1 0,0 1 0,-1 1 0,0 0 0,1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5:03.031"/>
    </inkml:context>
    <inkml:brush xml:id="br0">
      <inkml:brushProperty name="width" value="0.025" units="cm"/>
      <inkml:brushProperty name="height" value="0.025" units="cm"/>
      <inkml:brushProperty name="color" value="#00A0D7"/>
    </inkml:brush>
  </inkml:definitions>
  <inkml:trace contextRef="#ctx0" brushRef="#br0">1 501 24575,'37'-4'0,"12"1"0,16-2 0,11 1 0,-14 0 0,-7 1 0,-23 1 0,-10 0 0,-5 1 0,-1-1 0,-1 1 0,4-1 0,3 1 0,3-1 0,6 1 0,-3-2 0,2 1 0,-1-1 0,2-1 0,9-1 0,4-2 0,14-2 0,3-1 0,7-4 0,-6 2 0,-9 0 0,-18 4 0,-15 2 0,-12 4 0,7-6 0,2-2 0,4-2 0,-7 3 0,-7 4 0,2-1 0,5-2 0,9-6 0,4-1 0,0 0 0,1 0 0,-7 2 0,-3 1 0,-5 1 0,-1 0 0,-1 0 0,0 0 0,-3 2 0,0 0 0,-1 2 0,-1 0 0,-1 1 0,1 1 0,0 0 0,-1-1 0,1 3 0,-2-1 0,1 1 0,-1-1 0,0 1 0,2-1 0,0 0 0,1 0 0,1 0 0,0-1 0,2 0 0,-1-1 0,-1 0 0,-1 1 0,1 0 0,-1 0 0,-1 1 0,0-1 0,-2 2 0,2-1 0,-2 1 0,3-1 0,1-2 0,-2 2 0,1-1 0,-2 3 0,-1 0 0,0 1 0,1-1 0,0 0 0,0-1 0,0 1 0,-2-1 0,-1 2 0,-1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5:05.844"/>
    </inkml:context>
    <inkml:brush xml:id="br0">
      <inkml:brushProperty name="width" value="0.025" units="cm"/>
      <inkml:brushProperty name="height" value="0.025" units="cm"/>
      <inkml:brushProperty name="color" value="#00A0D7"/>
    </inkml:brush>
  </inkml:definitions>
  <inkml:trace contextRef="#ctx0" brushRef="#br0">0 321 24575,'12'-6'0,"0"1"0,0 0 0,1 1 0,1-1 0,-3 1 0,0 1 0,0 0 0,2 0 0,2 1 0,1-1 0,0 1 0,-2 0 0,0 0 0,-5 1 0,1-1 0,-2 1 0,-2-1 0,1 0 0,-1 1 0,1 0 0,0-1 0,0 0 0,2 0 0,3 0 0,0-1 0,5-1 0,-1 0 0,0 1 0,-1-1 0,-1 0 0,1 0 0,-1-1 0,3 0 0,-1 1 0,0-1 0,0 0 0,-3 2 0,-2-1 0,-4 2 0,-2 1 0,-1 0 0,-1-1 0,2 1 0,-1 0 0,5-1 0,2-1 0,5 0 0,0 0 0,0 1 0,-3 0 0,-2 1 0,0 0 0,-1 0 0,3-1 0,1 0 0,3 0 0,4 0 0,2 0 0,3-1 0,-3 0 0,0 0 0,-3 0 0,-1-1 0,-1-1 0,0 0 0,0 1 0,-1-2 0,2 1 0,-2-1 0,3-2 0,-4 2 0,2-1 0,-6 3 0,0 0 0,-1 1 0,-1-1 0,-1 1 0,0-1 0,-3 2 0,-1-1 0,0 1 0,0 0 0,-1 0 0,1 1 0,0 0 0,1-1 0,-2 1 0,0 0 0,0 0 0,1 0 0,3-2 0,3 1 0,0-2 0,1 1 0,-2 0 0,-3 1 0,-1 0 0,0 0 0,1 0 0,0 0 0,0 0 0,0 0 0,0 0 0,-2 0 0,-1 1 0,-1 0 0,2 0 0,-1 0 0,4-1 0,-2 0 0,1 0 0,0 0 0,1 0 0,0 0 0,-2 0 0,-2 2 0,-2 0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5:20.861"/>
    </inkml:context>
    <inkml:brush xml:id="br0">
      <inkml:brushProperty name="width" value="0.025" units="cm"/>
      <inkml:brushProperty name="height" value="0.025" units="cm"/>
      <inkml:brushProperty name="color" value="#00A0D7"/>
    </inkml:brush>
  </inkml:definitions>
  <inkml:trace contextRef="#ctx0" brushRef="#br0">1 1 24575,'0'5'0,"0"1"0,1 3 0,1 0 0,0 2 0,2 0 0,1 2 0,1 0 0,1-2 0,0-1 0,-1-2 0,-1-1 0,0 0 0,-1-3 0,-1 1 0,0-1 0,0 1 0,-1-1 0,2 1 0,-1 0 0,2 2 0,0 0 0,1 2 0,1-2 0,0 2 0,0 1 0,3 1 0,0 1 0,2 1 0,1 0 0,0 1 0,4 1 0,1 3 0,0-1 0,1 0 0,-4-2 0,0-2 0,0-1 0,-1-1 0,0-3 0,0 1 0,-1-2 0,1 3 0,-1-2 0,0 1 0,-1-1 0,-2-2 0,0 1 0,0-1 0,-2 1 0,-2-2 0,1 0 0,-1 0 0,1 1 0,2 0 0,0 1 0,1 0 0,0-1 0,-1 0 0,-1 0 0,-1 0 0,0-1 0,2 2 0,-1 0 0,2 0 0,-1 1 0,0 0 0,-1-1 0,1 0 0,-1 0 0,0 0 0,-1 0 0,0-1 0,-1 0 0,1 0 0,-2 0 0,1 0 0,-1-1 0,0 0 0,-1 0 0,0 1 0,-1-1 0,0 0 0,-1-1 0,0 0 0,0 0 0,1 2 0,0-1 0,0 1 0,0-2 0,-1-1 0,0-1 0,-1 0 0,0 0 0,0 1 0,1 1 0,-1 1 0,1 0 0,0 2 0,-1-2 0,1 2 0,0 1 0,-1-1 0,1 0 0,-1 0 0,1 0 0,-1-1 0,0 2 0,1 0 0,0 0 0,-1 1 0,1-1 0,-2 0 0,1 0 0,0 1 0,0 0 0,0-1 0,0 1 0,-1-1 0,2 0 0,-1 1 0,0-1 0,0-1 0,0 0 0,0 1 0,1 0 0,-1 1 0,0-1 0,0 1 0,0 0 0,0-1 0,0 2 0,1 0 0,0 1 0,0-2 0,0 0 0,0 0 0,0 0 0,-1-1 0,1 1 0,0-1 0,0 0 0,0 0 0,0 0 0,0 1 0,0 1 0,0-1 0,0 1 0,1-1 0,0 2 0,1 2 0,0 1 0,-1 0 0,1 1 0,0-1 0,1-1 0,0-2 0,0 0 0,0 0 0,0-1 0,0-1 0,2 1 0,-2-1 0,0 0 0,0 0 0,0-2 0,0 0 0,0 0 0,1-1 0,0 0 0,-1-1 0,1 0 0,0 0 0,0 1 0,1 0 0,1 0 0,0-1 0,0 1 0,0 0 0,1 1 0,0 0 0,2 1 0,1 1 0,1-2 0,0 2 0,-1-2 0,0 1 0,-1 0 0,0 1 0,-1-1 0,0 1 0,0 0 0,1-1 0,0 1 0,1-1 0,0 2 0,0-3 0,0 1 0,4 1 0,-1-2 0,4 2 0,-1-2 0,2 0 0,0 0 0,-1 0 0,3 1 0,-1 0 0,3 0 0,3 1 0,-2-3 0,0 1 0,-5-2 0,-1 0 0,0 2 0,1 1 0,0 0 0,-1 1 0,1-1 0,0 0 0,-2-1 0,3 0 0,-4 0 0,4 0 0,-1 1 0,-3-1 0,1 0 0,-4-2 0,-1-1 0,1 2 0,0-1 0,2 3 0,3 0 0,1 3 0,-1-1 0,-1-1 0,-1 0 0,-1-1 0,0 1 0,2 1 0,2-1 0,0 3 0,0-3 0,0 1 0,-1 0 0,-1 0 0,0 1 0,-2-2 0,0 0 0,-2 0 0,1 0 0,-2-1 0,-1 0 0,-2-1 0,-1-1 0,0 2 0,0-1 0,0 1 0,0 0 0,0 0 0,-1 0 0,2-1 0,-1 1 0,2 0 0,0 0 0,1 1 0,0 1 0,3 0 0,0 1 0,4 3 0,-1-1 0,1 1 0,0 0 0,-2 1 0,2 0 0,-2 0 0,1 0 0,3 3 0,-2-4 0,3 3 0,1-2 0,-3 0 0,4 0 0,-4-1 0,1-1 0,-3 0 0,0-1 0,-1 1 0,0 1 0,0 0 0,-2-2 0,-2 1 0,-1-1 0,1 1 0,0 2 0,1 0 0,1 3 0,2-1 0,1 3 0,0 1 0,-1-3 0,-1 2 0,0-3 0,-2 2 0,0-2 0,-1-1 0,-3-2 0,-1-2 0,-3-2 0,-1-1 0,-1 1 0,1 1 0,0 2 0,0 1 0,0 0 0,-1-2 0,1 1 0,-2-2 0,2 0 0,-1 0 0,1 1 0,0 0 0,1-1 0,-3-1 0,1 0 0,-1-2 0,0 2 0,1-1 0,1 2 0,-2-2 0,1 0 0,-2 0 0,1-2 0,0 2 0,-2-2 0,2 0 0,-2-2 0,0 0 0,0-1 0,-1-2 0,1-1 0,-1-1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5:35.882"/>
    </inkml:context>
    <inkml:brush xml:id="br0">
      <inkml:brushProperty name="width" value="0.025" units="cm"/>
      <inkml:brushProperty name="height" value="0.025" units="cm"/>
      <inkml:brushProperty name="color" value="#33CCFF"/>
    </inkml:brush>
  </inkml:definitions>
  <inkml:trace contextRef="#ctx0" brushRef="#br0">3522 1 24575,'-2'5'0,"0"2"0,-2 4 0,1 2 0,1 2 0,1 1 0,1-3 0,0-1 0,1-2 0,1 0 0,-1-1 0,1 3 0,0-1 0,1 4 0,0 0 0,1 1 0,-1 1 0,0-2 0,2 6 0,-2-7 0,0 4 0,-1-8 0,-1-2 0,-1 0 0,1-2 0,-1 0 0,0 2 0,1 2 0,-1 0 0,1 0 0,-1 0 0,0-1 0,0 1 0,0 0 0,0-1 0,0 1 0,0-1 0,0 2 0,0 3 0,0-1 0,-1 3 0,1-1 0,-1 0 0,0-2 0,0 2 0,0-2 0,-1 1 0,0 0 0,0-1 0,0 4 0,0-4 0,1 2 0,-1-3 0,0-2 0,0 1 0,0-2 0,0 1 0,-1 0 0,1 0 0,0 1 0,0 0 0,-1 0 0,1-1 0,-1 1 0,0-1 0,-1 1 0,0 0 0,-1-1 0,1 1 0,-1 0 0,0 0 0,0 1 0,-2 4 0,3-3 0,-3 3 0,1-3 0,1-1 0,0-1 0,1-2 0,-1 0 0,1-1 0,-1 0 0,1-1 0,0-1 0,0-1 0,1 0 0,-1 1 0,0-1 0,1 0 0,-1 0 0,0 1 0,0 1 0,-2 0 0,1 0 0,-1 1 0,1-1 0,-1 0 0,1-1 0,1 0 0,-1 0 0,-1 0 0,0 0 0,0 1 0,1 0 0,-1-2 0,1 2 0,0-1 0,0 0 0,-1 1 0,1-2 0,0 1 0,0-1 0,0 0 0,-1 0 0,0 1 0,1-1 0,-2 0 0,0 1 0,0-1 0,0 0 0,0-1 0,0 0 0,1 0 0,-1 0 0,1 0 0,-1 0 0,1 1 0,-1-2 0,-1 2 0,0-1 0,-1 1 0,0 0 0,-1-1 0,0 2 0,-2-1 0,0 0 0,0 0 0,-1 0 0,0 0 0,0 0 0,-2 2 0,0-1 0,-4 2 0,-1-2 0,0 1 0,-1-3 0,2 1 0,2-2 0,3 1 0,4 0 0,1-1 0,0 1 0,-2-1 0,1 2 0,-5 1 0,-1-1 0,-3 3 0,-1-1 0,-1 3 0,1-2 0,0 1 0,0-1 0,-1 1 0,-1-1 0,0 1 0,1-1 0,1 0 0,0 1 0,0-1 0,2 1 0,-1-1 0,2-1 0,-1 1 0,0-2 0,-2 2 0,2-2 0,-4 0 0,2 1 0,0-1 0,0 2 0,-1 0 0,-2 0 0,0 1 0,0 0 0,1 0 0,0-1 0,-1 0 0,0 0 0,1 0 0,1-1 0,2 0 0,-3 0 0,1-1 0,-1 0 0,2 1 0,0-1 0,-1 2 0,3-1 0,-3-1 0,1 1 0,0-1 0,0 0 0,1 0 0,2 0 0,0-1 0,0 1 0,0 0 0,-1 0 0,-2 1 0,1 0 0,-2 1 0,2 0 0,-2 1 0,-1-1 0,0 0 0,0 0 0,0 1 0,-3 0 0,1 0 0,0 1 0,-1 0 0,4 0 0,-1 0 0,5 0 0,-2 1 0,1 0 0,0 0 0,-1 1 0,2-1 0,1-1 0,1 1 0,2-2 0,-1 1 0,1 0 0,1-2 0,0 0 0,1 0 0,1 0 0,-2 0 0,1 1 0,-3-1 0,1 1 0,-4 2 0,2-1 0,-3 0 0,4-1 0,0 0 0,1-1 0,-1 1 0,-1-1 0,0 1 0,1 0 0,0 0 0,1-1 0,-1 2 0,3-1 0,-1 0 0,1-1 0,1 0 0,-1 1 0,1 1 0,-2 0 0,0 0 0,-1 1 0,1-3 0,-2 3 0,3-2 0,-3 1 0,0 0 0,0-1 0,-1 1 0,0 0 0,1-1 0,-1 0 0,2-1 0,0-1 0,-2 1 0,2-1 0,0 0 0,0 0 0,0 0 0,-1-1 0,0 2 0,2-2 0,-1 0 0,2-1 0,0 1 0,0 0 0,-2 0 0,0 0 0,-2 1 0,2-1 0,-1 1 0,1-1 0,1 0 0,0-1 0,1 0 0,-1 1 0,2-1 0,0 1 0,1-1 0,3-1 0,-2 0 0,3-1 0,-1 1 0,0 0 0,0 1 0,-2 0 0,-1 0 0,-1-1 0,0 1 0,2 0 0,0-2 0,3 1 0,-1-1 0,-1 2 0,0-1 0,0 0 0,1 0 0,0 0 0,1 0 0,0-1 0,0 0 0,-1 0 0,0 1 0,1-1 0,0 1 0,1-2 0,-1 1 0,2-1 0,-1 0 0,0 1 0,-1 0 0,1 0 0,-1-1 0,1 1 0,-2-1 0,1 0 0,1 0 0,-1 0 0,1 0 0,-1-1 0,2 1 0,-1-1 0,1 1 0,-2 0 0,1 0 0,-1 1 0,2-1 0,0-1 0,1 0 0,0 0 0,0 1 0,0-1 0,0 0 0,-1 0 0,0 0 0,0 0 0,0 0 0,0 0 0,1-1 0,1 1 0,0-1 0,0 0 0,0 0 0,0 0 0,0 0 0,0 0 0,-1 1 0,0-1 0,-1 1 0,0-1 0,0 1 0,0-1 0,2 0 0,-1 0 0,0 1 0,-2 0 0,0-1 0,1 1 0,0 0 0,1-1 0,1 0 0,0 0 0,0 0 0,0 0 0,-1 1 0,0-1 0,1 0 0,0 1 0,-1-1 0,-1 0 0,-2 1 0,2-1 0,-2 1 0,3-1 0,-1 1 0,2-1 0,-2 1 0,2-1 0,-1 1 0,1 0 0,-1-1 0,1 1 0,0-1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7:37.646"/>
    </inkml:context>
    <inkml:brush xml:id="br0">
      <inkml:brushProperty name="width" value="0.025" units="cm"/>
      <inkml:brushProperty name="height" value="0.025" units="cm"/>
      <inkml:brushProperty name="color" value="#E71224"/>
    </inkml:brush>
  </inkml:definitions>
  <inkml:trace contextRef="#ctx0" brushRef="#br0">1 490 24575,'22'0'0,"2"-1"0,15 1 0,3-1 0,-4 1 0,-3-1 0,-11 1 0,-7-1 0,-2 1 0,-1 0 0,0 0 0,0 0 0,-1-1 0,0 1 0,-2-1 0,-1 1 0,0 0 0,0-1 0,2 1 0,6-2 0,5 0 0,6-1 0,0 0 0,1 0 0,-1 0 0,-4 0 0,7 0 0,-4 0 0,7 0 0,-4-1 0,3-1 0,-2 2 0,-1-1 0,0 1 0,-5 0 0,1 0 0,-6 0 0,-1 1 0,-1-2 0,6 2 0,2-1 0,4 0 0,2 1 0,2-2 0,4 1 0,-1-1 0,4 0 0,-4-1 0,1-1 0,-6 1 0,3-1 0,-4 1 0,-1 1 0,2-3 0,-1 2 0,3-1 0,-3 0 0,-1 2 0,-2-2 0,1 0 0,2-2 0,-2 1 0,3-1 0,-1 2 0,-2 1 0,3-2 0,0 2 0,-1-1 0,2 1 0,-2 0 0,-2-1 0,-3 0 0,-2 2 0,-4 0 0,-2 1 0,2-1 0,-1 0 0,2 1 0,2-2 0,4 1 0,7-4 0,7 2 0,12-3 0,2 2 0,3-1 0,-12 2 0,-9 2 0,-13-1 0,-4 3 0,-6-1 0,-1 1 0,1-1 0,5 0 0,4 0 0,9-2 0,-2-1 0,4 0 0,0 0 0,-1 1 0,-4 1 0,-6 1 0,-5-1 0,-6 2 0,0-1 0,1 2 0,3-3 0,5 1 0,6-3 0,2 0 0,6 1 0,-3-1 0,-1 1 0,-4 1 0,-4 0 0,-5 2 0,-5 0 0,-2 0 0,-2 0 0,0 0 0,-1 0 0,-1 1 0,-3-1 0,0 2 0,0 0 0,2-2 0,0 1 0,0 0 0,-3 1 0,-1 0 0,-1-1 0,5 0 0,1-1 0,5 0 0,0 1 0,-2-1 0,-3 1 0,-3 0 0,-2 1 0,0 0 0,1-2 0,3 1 0,0-1 0,1 1 0,0-1 0,1 0 0,-3 1 0,-1-1 0,-3 1 0,0 1 0,4-1 0,0 0 0,5-1 0,-2-1 0,2 0 0,-4 0 0,0 1 0,-4 1 0,-1 0 0,-2 0 0,-1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7:54.737"/>
    </inkml:context>
    <inkml:brush xml:id="br0">
      <inkml:brushProperty name="width" value="0.025" units="cm"/>
      <inkml:brushProperty name="height" value="0.025" units="cm"/>
      <inkml:brushProperty name="color" value="#5B2D90"/>
    </inkml:brush>
  </inkml:definitions>
  <inkml:trace contextRef="#ctx0" brushRef="#br0">1 787 24575,'11'-10'0,"1"-1"0,11-5 0,1 1 0,13-5 0,7-2 0,-2 3 0,8-2 0,-12 4 0,-1 2 0,-4-2 0,0 3 0,-7 2 0,-3 0 0,-7 3 0,-1 0 0,0 0 0,3-1 0,-2 0 0,2 0 0,-1 1 0,0 0 0,0 0 0,-1 2 0,-1 1 0,-1 1 0,2-1 0,-1 2 0,6-4 0,-2 4 0,3-4 0,-2 4 0,0 0 0,2 1 0,-2 2 0,1-1 0,0 0 0,-3 0 0,0 0 0,-1-1 0,-1 1 0,1-1 0,-3 2 0,2-1 0,-1-1 0,2 0 0,0 0 0,-1 1 0,0 1 0,-2-1 0,-1 2 0,2-3 0,0 2 0,4-2 0,-1 2 0,1 0 0,-3 1 0,-1 0 0,0 0 0,0 0 0,0 0 0,0 0 0,0 0 0,2 0 0,-1 0 0,0-1 0,3-1 0,-1 0 0,3-1 0,-2 0 0,0 0 0,-1-1 0,0 0 0,1-2 0,0 0 0,2 1 0,-2 1 0,-1-1 0,2-1 0,1 0 0,1-1 0,-1 2 0,-5-1 0,-3 4 0,-5-2 0,-3 2 0,-2 0 0,-1 1 0,0-1 0,-1 1 0,0 0 0,7-1 0,5 1 0,16-3 0,3 1 0,10 1 0,-5 0 0,-2 2 0,-8-2 0,-7 2 0,-3-1 0,-6 0 0,-2 1 0,-3-1 0,1 0 0,0 0 0,0 1 0,1-2 0,0 2 0,3-1 0,4 1 0,6 0 0,9 0 0,9-1 0,8 0 0,-2-2 0,-2 1 0,-17 0 0,-7 0 0,-9 0 0,-4 1 0,-2 0 0,-2 1 0,1-1 0,2 0 0,1 0 0,6 0 0,7-2 0,5 2 0,6-2 0,-1 3 0,5-2 0,0 1 0,3-1 0,2 1 0,0 1 0,2 0 0,-3 0 0,-1 0 0,-10 0 0,-4 0 0,-8-1 0,-3-1 0,-1 0 0,-1 0 0,2 0 0,1-1 0,3 1 0,1 0 0,3 1 0,3-1 0,2 0 0,3-1 0,-1 1 0,-1-1 0,2 1 0,-3-1 0,-2 0 0,-2 1 0,-1-2 0,-2 2 0,0 0 0,-2 2 0,1-1 0,-2 0 0,3 0 0,2 0 0,1 1 0,2 0 0,1 0 0,0-1 0,0 0 0,6 0 0,0 0 0,3 1 0,-4 0 0,-1-1 0,-5 1 0,-1-2 0,-7 2 0,-3-2 0,-4 1 0,-3 0 0,-2 1 0,0-1 0,3 0 0,3-1 0,6-1 0,3-2 0,3 3 0,-1-2 0,3 4 0,-2-1 0,1 0 0,-1 1 0,1-1 0,-3 1 0,-2 0 0,-5-1 0,-4 0 0,0-1 0,0 2 0,4-2 0,3 1 0,7 0 0,2-1 0,5-1 0,-5-1 0,-3 1 0,-6 0 0,-2 0 0,0 0 0,0 2 0,2 0 0,1 1 0,3 0 0,1 0 0,1 0 0,4-1 0,0 0 0,-1 0 0,-2 0 0,-4 1 0,-2 0 0,-2 0 0,-3 0 0,-3 0 0,-2-1 0,0 1 0,0-1 0,0 0 0,2 1 0,1-1 0,3 0 0,3-1 0,0 1 0,1 0 0,-3 1 0,-1-1 0,-3 1 0,0-1 0,-2 1 0,0-1 0,1-1 0,1 1 0,4-1 0,0 0 0,3-1 0,-1 1 0,4-1 0,-2 0 0,2 0 0,-3-1 0,1 2 0,-3 0 0,0-1 0,2 0 0,2-1 0,4-1 0,2 0 0,4-1 0,3 0 0,-3 1 0,0 0 0,-9 1 0,-4 1 0,-5 1 0,-3 1 0,0 0 0,3-1 0,5 0 0,4 0 0,2-1 0,1 0 0,-3 0 0,-5 1 0,-7 1 0,-4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8:28.530"/>
    </inkml:context>
    <inkml:brush xml:id="br0">
      <inkml:brushProperty name="width" value="0.025" units="cm"/>
      <inkml:brushProperty name="height" value="0.025" units="cm"/>
      <inkml:brushProperty name="color" value="#AB008B"/>
    </inkml:brush>
  </inkml:definitions>
  <inkml:trace contextRef="#ctx0" brushRef="#br0">0 741 24575,'20'-10'0,"-1"1"0,10-3 0,6 0 0,0 0 0,0 2 0,-10 4 0,-6 2 0,0 1 0,1 0 0,0-1 0,1-1 0,-3 1 0,-3 0 0,-4 1 0,-1 1 0,0 0 0,2-1 0,5-1 0,3 0 0,2-1 0,0 1 0,-3-1 0,-5 2 0,-2-1 0,-4 2 0,0-1 0,1 1 0,4-2 0,2 2 0,7 0 0,1 0 0,2-1 0,-4 0 0,-4 0 0,-7 0 0,-4 2 0,-3 0 0,0 0 0,0 0 0,3-1 0,0 0 0,4 0 0,0-2 0,2 2 0,-5 0 0,-1-2 0,0 2 0,1-4 0,4 0 0,1-1 0,1 1 0,-1 2 0,-1 0 0,2-1 0,3 1 0,3-3 0,2 1 0,-1 0 0,-2 2 0,-5 0 0,-3 2 0,-4 1 0,1 0 0,1-1 0,6-1 0,2-1 0,4 0 0,3-1 0,0 0 0,3-1 0,-1 0 0,-2-1 0,-4 2 0,-4 1 0,1 0 0,-2 1 0,2 0 0,1 0 0,4-2 0,4 0 0,7-2 0,-2-1 0,1 1 0,-2-1 0,-5 3 0,2-2 0,-6 3 0,2-2 0,-1 1 0,1-1 0,1 0 0,-1 2 0,0 0 0,-3 2 0,0-1 0,-4 1 0,2-1 0,5-1 0,6 0 0,1-1 0,-1 1 0,-3 0 0,-4-1 0,0 0 0,3-2 0,-3 1 0,1-1 0,-3 2 0,-3 0 0,-1 1 0,-3 1 0,-4 1 0,1 1 0,2-1 0,3 1 0,0-1 0,2 1 0,-3 0 0,2 1 0,1-2 0,2 0 0,3 0 0,-2-1 0,-2 1 0,-1 0 0,-1 1 0,1-1 0,3 1 0,2-1 0,-5 2 0,-3-1 0,-8 0 0,-3-2 0,-2 1 0,0-1 0,0 1 0,0 1 0,0-1 0,2 1 0,1-1 0,5 2 0,4-2 0,6 2 0,1-1 0,-1 1 0,-5 0 0,-4 0 0,-2 0 0,7 0 0,0 0 0,7 0 0,-6 0 0,-1-1 0,-1 1 0,-1-1 0,-4 1 0,0 0 0,0-1 0,6 1 0,4-1 0,4-1 0,-2 1 0,0 0 0,-5 0 0,-3 0 0,-6 1 0,7-1 0,10 0 0,4 0 0,0 0 0,-13-1 0,-7 2 0,-2-1 0,2 0 0,3 1 0,6-1 0,0 1 0,2-1 0,-1 0 0,-4 1 0,-3 0 0,-2 0 0,3 0 0,7-1 0,7 0 0,7 1 0,5-1 0,3 0 0,2 0 0,-11 0 0,-6 1 0,-13 0 0,-2 0 0,6 0 0,9 0 0,8 0 0,10 0 0,-2 1 0,0 0 0,-12 0 0,-8-1 0,-10 0 0,-3 0 0,-2 0 0,1 0 0,1 0 0,7 0 0,3 0 0,3 0 0,1 0 0,-6-1 0,1 1 0,-7-1 0,-3 1 0,-1 0 0,6-2 0,2 1 0,11-2 0,-5 0 0,3 2 0,-4-2 0,-3 2 0,-5 0 0,2-1 0,-2 1 0,6-3 0,-2 2 0,-1-1 0,-1 2 0,-3 1 0,-4-1 0,3 1 0,9-1 0,11 1 0,15 0 0,4 0 0,-7 0 0,-8 0 0,-16 0 0,0 0 0,4 0 0,2 0 0,11-1 0,-4 1 0,4-1 0,-3 1 0,-6 0 0,-9-1 0,-7 1 0,-5-1 0,-2 1 0,7 0 0,4-2 0,9 0 0,7-1 0,-2 1 0,0 0 0,-9 0 0,-6 1 0,-6 0 0,0 0 0,5-2 0,5 1 0,10-2 0,4 0 0,3 1 0,-2-3 0,-5 3 0,-9 1 0,-8 1 0,2 0 0,-1-1 0,9-1 0,3 0 0,3 0 0,3-2 0,1 2 0,-6 0 0,-3 1 0,-8 1 0,-4 1 0,-3-1 0,0 0 0,3-1 0,6 0 0,2 0 0,3-1 0,-2 1 0,-2 0 0,-4 0 0,-3 2 0,-3-1 0,2 0 0,3-2 0,5 1 0,7-1 0,1 0 0,-1 1 0,-3 0 0,-6 1 0,-3 0 0,-6 1 0,-1-1 0,0 1 0,0-1 0,2 1 0,2-1 0,0-2 0,2 2 0,-2-2 0,4 1 0,0-1 0,2 0 0,-1 1 0,-3 0 0,-2 0 0,-2 1 0,-1 0 0,-2 0 0,3 0 0,-3-1 0,4 1 0,-6 0 0,2 1 0,-3-1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54:48.368"/>
    </inkml:context>
    <inkml:brush xml:id="br0">
      <inkml:brushProperty name="width" value="0.025" units="cm"/>
      <inkml:brushProperty name="height" value="0.025" units="cm"/>
      <inkml:brushProperty name="color" value="#CC0066"/>
    </inkml:brush>
  </inkml:definitions>
  <inkml:trace contextRef="#ctx0" brushRef="#br0">0 1151 24575,'9'-10'0,"1"1"0,6-3 0,3 0 0,1 0 0,2 2 0,-2-1 0,-2 1 0,-3 2 0,-5 0 0,-2 2 0,-2 0 0,0 0 0,2-1 0,1 0 0,3-1 0,1-2 0,4-1 0,-3 0 0,1 0 0,-3 1 0,-1 2 0,2-3 0,-1 4 0,-1-2 0,0 0 0,1 0 0,2-2 0,-1 0 0,5-1 0,-2 0 0,4-1 0,-2 1 0,1-1 0,1 0 0,-2-1 0,-2 3 0,-4 2 0,-4 4 0,-4 1 0,2 1 0,0-2 0,4-1 0,-2 0 0,3 0 0,-3 1 0,0 1 0,-1-2 0,2 0 0,2-1 0,5-3 0,2 0 0,8-6 0,-3 2 0,4-4 0,-5 5 0,-2 1 0,-3 1 0,-3 1 0,-3 1 0,1-2 0,0 1 0,2-2 0,0 1 0,2-1 0,-2 0 0,2 2 0,-5 0 0,0 3 0,-2 1 0,-3 1 0,0 3 0,-3 0 0,1 0 0,2 0 0,6-1 0,3-2 0,4 0 0,4-2 0,-2 0 0,2 0 0,-3 2 0,-2 0 0,0 1 0,1 0 0,4-1 0,3 0 0,8-1 0,2 0 0,2-1 0,-5 3 0,-4 1 0,-3 0 0,-2 1 0,-1-1 0,-2 1 0,1-2 0,2-1 0,3-1 0,0-2 0,1 0 0,-3-1 0,-3 2 0,1-2 0,1 2 0,1 0 0,5 1 0,0 1 0,4 1 0,-3-2 0,4 0 0,-6 1 0,-2 0 0,-8 2 0,-2 0 0,-3 1 0,1-1 0,2 1 0,2-2 0,3 0 0,2 0 0,6 1 0,-3-2 0,3 1 0,-5 0 0,-1 0 0,0 2 0,-1 0 0,1 0 0,0 0 0,-2 0 0,0 0 0,0-1 0,2 1 0,0-2 0,1 1 0,0-1 0,0 0 0,-1 2 0,-2 0 0,-3 0 0,2 1 0,-1 0 0,2 0 0,-4 0 0,-6 0 0,18-6 0,25-1 0,23-4 0,-28 5 0,0 2 0,35-4 0,-13 3 0,-23 3 0,-22 1 0,2-1 0,-6 0 0,12-3 0,-1 4 0,-7 0 0,-3 2 0,-6 0 0,-3 0 0,-3-1 0,-1 1 0,-2-1 0,4 1 0,2 0 0,8 0 0,-1 0 0,0 0 0,-4 0 0,-4 0 0,-2 0 0,1 0 0,3 2 0,0-1 0,4 1 0,-2 0 0,1-1 0,-3 1 0,0-1 0,2-1 0,0 0 0,2 0 0,-1 0 0,2 0 0,0 0 0,0 0 0,2 1 0,0 0 0,5 2 0,1-1 0,1 0 0,-4-1 0,-4 0 0,-5-1 0,-5 1 0,-1-1 0,-1 0 0,2 0 0,3 0 0,0 0 0,-1 0 0,-4 0 0,0 1 0,-1 0 0,2 0 0,2 0 0,4 0 0,5-1 0,-2 0 0,3 0 0,-5 0 0,0 0 0,-1 0 0,-1-1 0,-2-1 0,1 0 0,-1 0 0,2-1 0,1 2 0,4-2 0,-2 1 0,3-1 0,-2 0 0,1 0 0,-2 0 0,-3 1 0,-2 0 0,-2 0 0,0 0 0,-1 1 0,2-1 0,0 1 0,4-2 0,-1 0 0,0 0 0,-2 0 0,0 1 0,-1-1 0,-1 2 0,1-1 0,4 1 0,3-2 0,7-1 0,-4 2 0,0-2 0,-5 2 0,-4 0 0,0 0 0,-1 0 0,3 1 0,2 0 0,1-1 0,-3 1 0,1 0 0,-4-1 0,-1 2 0,-1-2 0,1 1 0,2 0 0,5 0 0,1 1 0,4-2 0,-5 1 0,-5 0 0,1 0 0,5 0 0,4 1 0,8-2 0,-5 1 0,-1-1 0,-3 1 0,-5 0 0,-7 1 0,3-1 0,0 0 0,11-1 0,2-1 0,-2 2 0,0 0 0,-7 1 0,-7 0 0,2 0 0,-3 0 0,3-1 0,1 1 0,-7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8:53.617"/>
    </inkml:context>
    <inkml:brush xml:id="br0">
      <inkml:brushProperty name="width" value="0.025" units="cm"/>
      <inkml:brushProperty name="height" value="0.025" units="cm"/>
      <inkml:brushProperty name="color" value="#004F8B"/>
    </inkml:brush>
  </inkml:definitions>
  <inkml:trace contextRef="#ctx0" brushRef="#br0">0 323 24575,'20'-1'0,"22"0"0,35-5 0,22 1 0,-42 2 0,1-1 0,-4-1 0,-1 1 0,43-5 0,-22-1 0,-19 0 0,-7 1 0,11-3 0,13-6 0,-4 4 0,-3-1 0,-25 6 0,-5 1 0,-3 1 0,-9 2 0,-2 2 0,-2 1 0,2-2 0,3 1 0,1-2 0,0 1 0,1-1 0,-1 1 0,-1 0 0,-1 1 0,-2-1 0,0 0 0,1 1 0,2-1 0,0 3 0,6-2 0,-1 3 0,3-2 0,-2 2 0,-3-1 0,-3 1 0,0 0 0,-2 0 0,11 0 0,-3 0 0,6 0 0,-6 0 0,-1 0 0,-4 0 0,1 0 0,0 0 0,3 0 0,3 0 0,1 0 0,4-1 0,3 1 0,-2-1 0,2 0 0,-5-1 0,1 1 0,2-1 0,5 1 0,0-2 0,-1 2 0,-7-1 0,-6 2 0,-6-1 0,-4 0 0,-8 0 0,0 0 0,-1-1 0,3 0 0,11 0 0,6 0 0,12 0 0,3 0 0,7 1 0,-7 1 0,5 0 0,-8 0 0,3 1 0,-3-1 0,4 3 0,4-3 0,5 1 0,1-1 0,-1 0 0,1 0 0,-4 0 0,2 0 0,-13-1 0,-4 1 0,-14-2 0,-7 2 0,-2-3 0,3 0 0,11-1 0,10-1 0,2 1 0,-1 1 0,-3-1 0,-2-1 0,-2 2 0,-4-2 0,-4 1 0,-8 2 0,-1 2 0,-1 0 0,1 0 0,-4-1 0,-1 1 0,-6-1 0,2 1 0,5 0 0,4 0 0,6 0 0,6 0 0,0 0 0,5 0 0,-4 0 0,0 0 0,-4 1 0,-2-1 0,-4 1 0,-3-1 0,-3 0 0,0 0 0,2 0 0,3-1 0,3 1 0,6-1 0,-2 1 0,7 0 0,-2-1 0,6 0 0,-2 0 0,2-1 0,-5 1 0,-3 1 0,-6-1 0,-4 0 0,-2 1 0,2-1 0,-1 1 0,5-2 0,0 1 0,4-2 0,0 1 0,0-1 0,2 1 0,1-1 0,6 2 0,4-1 0,5 2 0,2-2 0,-4 2 0,-1-1 0,-7 1 0,-2 0 0,-3 0 0,-2 0 0,-5 0 0,-6 0 0,-5 1 0,-4-1 0,-1 0 0,3 0 0,4 0 0,2 0 0,1 0 0,1-1 0,-1 1 0,1-1 0,1 1 0,0 0 0,2 0 0,4 0 0,1 0 0,5 0 0,-4 1 0,1-1 0,-2 1 0,4 0 0,-1 0 0,5-1 0,-7 1 0,-3-1 0,-6 1 0,-5-1 0,-5 0 0,-2 0 0,-3 0 0,4 1 0,4-1 0,3 1 0,6 0 0,-2-1 0,5 1 0,-1 0 0,-1-1 0,-2 1 0,-1-1 0,-4 1 0,-1-1 0,-4 0 0,0 0 0,0 0 0,-2 0 0,0 0 0,-3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6T18:49:16.414"/>
    </inkml:context>
    <inkml:brush xml:id="br0">
      <inkml:brushProperty name="width" value="0.025" units="cm"/>
      <inkml:brushProperty name="height" value="0.025" units="cm"/>
      <inkml:brushProperty name="color" value="#00A0D7"/>
    </inkml:brush>
  </inkml:definitions>
  <inkml:trace contextRef="#ctx0" brushRef="#br0">287 242 24575,'-20'0'0,"-8"0"0,-20 0 0,-11 0 0,9-1 0,7 1 0,20-1 0,14-4 0,6-2 0,1-4 0,1 1 0,0 0 0,1-1 0,0 0 0,0 2 0,0 0 0,0 2 0,1-1 0,0 2 0,1 0 0,0 2 0,0-1 0,0 0 0,1-2 0,-1 2 0,0-1 0,-1 3 0,-1 1 0,1 0 0,-1 0 0,2-1 0,0 0 0,1-1 0,0 0 0,1 0 0,0-1 0,0 1 0,0 0 0,-1 0 0,1 1 0,0 0 0,1 1 0,-1-1 0,2 0 0,-1 1 0,2 0 0,-4 0 0,2 0 0,-1 1 0,1 0 0,2 0 0,0 0 0,2-1 0,2 0 0,1 0 0,4 0 0,-2 0 0,4-2 0,-5 3 0,0-1 0,-5 1 0,-2 0 0,-2 1 0,-2-1 0,0 1 0,4-1 0,3 1 0,7-1 0,2 0 0,4 1 0,-3-1 0,0 0 0,-6 1 0,-2 0 0,0 0 0,0 0 0,6 0 0,4 0 0,5 0 0,2 0 0,-1 0 0,2-1 0,-7 0 0,-3 0 0,-8 1 0,-5 0 0,0 0 0,7 0 0,6 1 0,9 1 0,4-1 0,-3 0 0,-2 0 0,-4 0 0,-4 0 0,-3-1 0,-4 0 0,1 0 0,-4 0 0,3 0 0,0 0 0,3 0 0,-1 0 0,0 1 0,1 0 0,0 0 0,0 1 0,1-1 0,1 0 0,-1 0 0,3 0 0,2 2 0,-1 0 0,5 0 0,-2 1 0,0-2 0,1 2 0,0-2 0,0 1 0,-2-2 0,-3 1 0,-2-1 0,-3 0 0,3 0 0,-2 0 0,3 0 0,0-1 0,-2 1 0,-1-1 0,-2 1 0,-2 0 0,0 0 0,1 1 0,2 0 0,4 1 0,7 0 0,2 1 0,4 2 0,4 3 0,-2 0 0,0 1 0,-6-4 0,-5-1 0,-4-3 0,-1 0 0,0-1 0,3 1 0,1 0 0,6 1 0,2 1 0,-1 0 0,-2 0 0,-8 0 0,0-1 0,-1 0 0,2-1 0,3 2 0,0-2 0,3 2 0,-1 1 0,1 1 0,0-1 0,-2 0 0,1 1 0,3 0 0,4 3 0,5 0 0,6 3 0,13 5 0,-2 0 0,7-2 0,-9-2 0,-8-6 0,-6-2 0,-5-3 0,-1-1 0,2 1 0,3-1 0,2 2 0,7-1 0,0 0 0,6-1 0,-6-1 0,-1 3 0,-5-1 0,-3 1 0,-1 0 0,-7-1 0,-1 2 0,0-2 0,5 2 0,19 0 0,6 0 0,15 1 0,1-1 0,-2 1 0,0-1 0,-6 0 0,3-1 0,-2-1 0,1 0 0,-4-1 0,-5 0 0,2 0 0,-5 2 0,6-1 0,-2 0 0,1 0 0,-6-2 0,-17 1 0,-16-1 0,-13 0 0,2 1 0,4-1 0,14 2 0,5-2 0,11 1 0,1-1 0,6 1 0,-5 0 0,-4 0 0,-11 0 0,-7-1 0,-2 1 0,-4-1 0,2 0 0,5 0 0,5 1 0,6-1 0,1 2 0,0-2 0,-1 2 0,0-2 0,-1 2 0,-3-2 0,-6 2 0,-2-1 0,-2 1 0,-2 1 0,4 0 0,3 2 0,1-1 0,3 1 0,-4-2 0,0 0 0,-5-2 0,-1 1 0,1-2 0,-1 1 0,5 0 0,1-1 0,5 1 0,4-1 0,-4 0 0,3 1 0,-9 0 0,-2 0 0,-6 1 0,-4-2 0,-2 1 0,-3 0 0,1-1 0,0 1 0,2 0 0,4 3 0,6-1 0,8 1 0,2-2 0,1 0 0,-4-1 0,-2 0 0,-2 1 0,2-2 0,-2 2 0,5-1 0,-2 0 0,0 1 0,2-2 0,-12 1 0,-1-1 0,-7 0 0,2 0 0,4-1 0,4 0 0,6-1 0,5-1 0,7-1 0,-1 1 0,1-1 0,-2 2 0,2 1 0,5 0 0,3 1 0,5 0 0,-4 0 0,-1 0 0,-1 0 0,-5 1 0,1-1 0,-4 1 0,-4-1 0,-7 0 0,-7-1 0,-9 1 0,4-1 0,5 1 0,12 0 0,6 0 0,0 0 0,-1-1 0,-5 0 0,-7 1 0,-9 0 0,-7-1 0,2 1 0,-1-1 0,9-1 0,0-1 0,-1 0 0,-1 1 0,-4 0 0,-5 1 0,-3-1 0,-1 2 0,0 0 0,1-2 0,1 1 0,-2-1 0,-1 1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at%20https:/www.youtube.com/watch?v=ALKz1eKj4n0"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youtube.com/watch?v=1A-Nf3QIJj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aws.amazon.com/rekognition/latest/customlabels-dg/cd-manifest-files.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aws.amazon.com/rekognition/latest/dg/API_CustomLabe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aws.amazon.com/rekognition/latest/dg/what-is.html"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aws.amazon.com/blogs/machine-learning/classify-a-large-number-of-images-with-amazon-rekognition-and-aws-batch/" TargetMode="External"/><Relationship Id="rId4" Type="http://schemas.openxmlformats.org/officeDocument/2006/relationships/hyperlink" Target="https://aws.amazon.com/blogs/aws/launch-welcoming-amazon-rekognition-video-servic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5: Introduction to Computer Vision</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Amazon Rekognition Video, you can capture the position of each person in a video. The TrackPersons operation detects people and how they move, even when the camera is in motion. It can also attribute motion to the same person when their face is blocked or if they move in and out of the frame. The TrackPersons operation returns time segments and confidence scores.</a:t>
            </a:r>
            <a:endParaRPr lang="en-US" baseline="0" dirty="0"/>
          </a:p>
        </p:txBody>
      </p:sp>
    </p:spTree>
    <p:extLst>
      <p:ext uri="{BB962C8B-B14F-4D97-AF65-F5344CB8AC3E}">
        <p14:creationId xmlns:p14="http://schemas.microsoft.com/office/powerpoint/2010/main" val="3740567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analyze shopper behavior and density in your retail store by studying the path that each person follows. By using face analysis, you can also understand the average age ranges, gender distribution, and emotions expressed by the shoppers without identifying them.</a:t>
            </a:r>
          </a:p>
        </p:txBody>
      </p:sp>
    </p:spTree>
    <p:extLst>
      <p:ext uri="{BB962C8B-B14F-4D97-AF65-F5344CB8AC3E}">
        <p14:creationId xmlns:p14="http://schemas.microsoft.com/office/powerpoint/2010/main" val="1176488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Rekognition Video enables you to automatically identify thousands of objects. Example objects might include vehicles or pets; scenes like a city, beach, or wedding; and activities like delivering a package or dancing. Amazon Rekognition Video relies on motion in the video to accurately identify complex activities, such as </a:t>
            </a:r>
            <a:r>
              <a:rPr lang="en-US" i="1" dirty="0"/>
              <a:t>blowing out a candle </a:t>
            </a:r>
            <a:r>
              <a:rPr lang="en-US" dirty="0"/>
              <a:t>or </a:t>
            </a:r>
            <a:r>
              <a:rPr lang="en-US" i="1" dirty="0"/>
              <a:t>extinguishing fire</a:t>
            </a:r>
            <a:r>
              <a:rPr lang="en-US" dirty="0"/>
              <a:t>.</a:t>
            </a:r>
          </a:p>
          <a:p>
            <a:endParaRPr lang="en-US" dirty="0"/>
          </a:p>
          <a:p>
            <a:r>
              <a:rPr lang="en-US" dirty="0"/>
              <a:t>Some examples from the image might include:</a:t>
            </a:r>
          </a:p>
          <a:p>
            <a:pPr marL="171450" indent="-171450">
              <a:buFont typeface="Arial" panose="020B0604020202020204" pitchFamily="34" charset="0"/>
              <a:buChar char="•"/>
            </a:pPr>
            <a:r>
              <a:rPr lang="en-US" dirty="0"/>
              <a:t>Capturing the batter’s accuracy, the pitcher’s pitching style, the type of pitch (slow ball, slider, and others), the inning, and the batter’s performance versus the specific pitcher. All that data could (and does!) get used by managers to coach players on how to improve their performance. Coaches can also use the data during the game to make game-time decisions.</a:t>
            </a:r>
          </a:p>
          <a:p>
            <a:pPr marL="171450" indent="-171450">
              <a:buFont typeface="Arial" panose="020B0604020202020204" pitchFamily="34" charset="0"/>
              <a:buChar char="•"/>
            </a:pPr>
            <a:r>
              <a:rPr lang="en-US" dirty="0"/>
              <a:t>Initiating various actions based on the speed of the ball leaving the bat and its trajectory. A hit that is calculated by an ML model could lead to:</a:t>
            </a:r>
          </a:p>
          <a:p>
            <a:pPr marL="685800" lvl="1" indent="-228600">
              <a:buFont typeface="+mj-lt"/>
              <a:buAutoNum type="arabicPeriod"/>
            </a:pPr>
            <a:r>
              <a:rPr lang="en-US" dirty="0"/>
              <a:t>An audio or visual warning about a possible foul ball into the crowd.</a:t>
            </a:r>
          </a:p>
          <a:p>
            <a:pPr marL="685800" lvl="1" indent="-228600">
              <a:buFont typeface="+mj-lt"/>
              <a:buAutoNum type="arabicPeriod"/>
            </a:pPr>
            <a:r>
              <a:rPr lang="en-US" dirty="0"/>
              <a:t>A preemptive alarm that a hit has a high probability of being a home run. This would enable events that follow a homerun to be well-timed and automated (such as music or fireworks when the homerun is hit by the home team).</a:t>
            </a:r>
          </a:p>
          <a:p>
            <a:pPr marL="685800" lvl="1" indent="-228600">
              <a:buFont typeface="+mj-lt"/>
              <a:buAutoNum type="arabicPeriod"/>
            </a:pPr>
            <a:endParaRPr lang="en-US" dirty="0"/>
          </a:p>
        </p:txBody>
      </p:sp>
    </p:spTree>
    <p:extLst>
      <p:ext uri="{BB962C8B-B14F-4D97-AF65-F5344CB8AC3E}">
        <p14:creationId xmlns:p14="http://schemas.microsoft.com/office/powerpoint/2010/main" val="4258506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Some key</a:t>
            </a:r>
            <a:r>
              <a:rPr lang="en-US" sz="1200" baseline="0" dirty="0">
                <a:latin typeface="+mn-lt"/>
              </a:rPr>
              <a:t> takeaways from this section of the module include:</a:t>
            </a:r>
            <a:endParaRPr lang="en-US" sz="1200" dirty="0">
              <a:solidFill>
                <a:srgbClr val="000000"/>
              </a:solidFill>
              <a:latin typeface="+mn-lt"/>
              <a:ea typeface="Amazon Ember" panose="02000000000000000000" pitchFamily="2" charset="0"/>
              <a:cs typeface="Amazon Ember Light" panose="020B0403020204020204" pitchFamily="34" charset="0"/>
            </a:endParaRPr>
          </a:p>
          <a:p>
            <a:endParaRPr lang="en-US" b="1" dirty="0">
              <a:latin typeface="+mn-lt"/>
            </a:endParaRPr>
          </a:p>
          <a:p>
            <a:pPr marL="171450" indent="-171450">
              <a:buFont typeface="Arial" panose="020B0604020202020204" pitchFamily="34" charset="0"/>
              <a:buChar char="•"/>
            </a:pPr>
            <a:r>
              <a:rPr lang="en-US" b="0" i="1" dirty="0">
                <a:latin typeface="+mn-lt"/>
              </a:rPr>
              <a:t>Computer vision </a:t>
            </a:r>
            <a:r>
              <a:rPr lang="en-US" b="0" dirty="0">
                <a:latin typeface="+mn-lt"/>
              </a:rPr>
              <a:t>is the automated extraction of information from images</a:t>
            </a:r>
          </a:p>
          <a:p>
            <a:pPr marL="171450" indent="-171450">
              <a:buFont typeface="Arial" panose="020B0604020202020204" pitchFamily="34" charset="0"/>
              <a:buChar char="•"/>
            </a:pPr>
            <a:r>
              <a:rPr lang="en-US" b="0" dirty="0">
                <a:latin typeface="+mn-lt"/>
              </a:rPr>
              <a:t>From a practical point of view, you can divide computer vision into two distinct areas—image analysis and video analysis</a:t>
            </a:r>
          </a:p>
          <a:p>
            <a:pPr marL="628650" lvl="1" indent="-171450">
              <a:buFont typeface="Arial" panose="020B0604020202020204" pitchFamily="34" charset="0"/>
              <a:buChar char="•"/>
            </a:pPr>
            <a:r>
              <a:rPr lang="en-US" b="0" dirty="0">
                <a:latin typeface="+mn-lt"/>
              </a:rPr>
              <a:t>Image</a:t>
            </a:r>
            <a:r>
              <a:rPr lang="en-US" b="0" baseline="0" dirty="0">
                <a:latin typeface="+mn-lt"/>
              </a:rPr>
              <a:t> analysis includes o</a:t>
            </a:r>
            <a:r>
              <a:rPr lang="en-US" b="0" dirty="0">
                <a:latin typeface="+mn-lt"/>
              </a:rPr>
              <a:t>bject classification, detection, and segmentation</a:t>
            </a:r>
          </a:p>
          <a:p>
            <a:pPr marL="628650" lvl="1" indent="-171450">
              <a:buFont typeface="Arial" panose="020B0604020202020204" pitchFamily="34" charset="0"/>
              <a:buChar char="•"/>
            </a:pPr>
            <a:r>
              <a:rPr lang="en-US" b="0" dirty="0">
                <a:latin typeface="+mn-lt"/>
              </a:rPr>
              <a:t>Video analysis includes instance tracking, action recognition, and motion estimation</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226299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Analyzing images</a:t>
            </a:r>
            <a:r>
              <a:rPr lang="en-US" sz="1100" baseline="0" dirty="0"/>
              <a:t> and videos</a:t>
            </a:r>
            <a:r>
              <a:rPr lang="en-US" sz="1100" dirty="0"/>
              <a:t>.</a:t>
            </a:r>
          </a:p>
        </p:txBody>
      </p:sp>
    </p:spTree>
    <p:extLst>
      <p:ext uri="{BB962C8B-B14F-4D97-AF65-F5344CB8AC3E}">
        <p14:creationId xmlns:p14="http://schemas.microsoft.com/office/powerpoint/2010/main" val="177425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Rekognition is a computer vision service based on deep learning. You can use it to add image and video analysis to your applications.</a:t>
            </a:r>
          </a:p>
          <a:p>
            <a:endParaRPr lang="en-US" b="0" u="none" dirty="0"/>
          </a:p>
          <a:p>
            <a:r>
              <a:rPr lang="en-US" b="0" u="none" dirty="0"/>
              <a:t>Amazon</a:t>
            </a:r>
            <a:r>
              <a:rPr lang="en-US" b="0" u="none" baseline="0" dirty="0"/>
              <a:t> Rekognition enables you to perform the following types of analysis:</a:t>
            </a:r>
            <a:endParaRPr lang="en-US" b="0" u="none" dirty="0"/>
          </a:p>
          <a:p>
            <a:endParaRPr lang="en-US" b="1" u="sng" dirty="0"/>
          </a:p>
          <a:p>
            <a:pPr marL="171450" indent="-171450">
              <a:buFont typeface="Arial" panose="020B0604020202020204" pitchFamily="34" charset="0"/>
              <a:buChar char="•"/>
            </a:pPr>
            <a:r>
              <a:rPr lang="en-US" b="1" dirty="0"/>
              <a:t>Searchable image and video libraries</a:t>
            </a:r>
            <a:r>
              <a:rPr lang="en-US" dirty="0"/>
              <a:t> – Amazon Rekognition makes images and stored videos searchable so that you can discover the objects and scenes that appear in them. </a:t>
            </a:r>
          </a:p>
          <a:p>
            <a:pPr marL="171450" indent="-171450">
              <a:buFont typeface="Arial" panose="020B0604020202020204" pitchFamily="34" charset="0"/>
              <a:buChar char="•"/>
            </a:pPr>
            <a:r>
              <a:rPr lang="en-US" b="1" dirty="0"/>
              <a:t>Face-based user verification</a:t>
            </a:r>
            <a:r>
              <a:rPr lang="en-US" dirty="0"/>
              <a:t> – Amazon Rekognition enables your applications to confirm user identities by comparing their live image with a reference image. </a:t>
            </a:r>
          </a:p>
          <a:p>
            <a:pPr marL="171450" indent="-171450">
              <a:buFont typeface="Arial" panose="020B0604020202020204" pitchFamily="34" charset="0"/>
              <a:buChar char="•"/>
            </a:pPr>
            <a:r>
              <a:rPr lang="en-US" b="1" dirty="0"/>
              <a:t>Sentiment and demographic analysis</a:t>
            </a:r>
            <a:r>
              <a:rPr lang="en-US" dirty="0"/>
              <a:t> – Amazon Rekognition interprets emotional expressions, such as happy, sad, or surprise. It can also interpret demographic information from facial images, such as gender.</a:t>
            </a:r>
          </a:p>
          <a:p>
            <a:pPr marL="171450" indent="-171450">
              <a:buFont typeface="Arial" panose="020B0604020202020204" pitchFamily="34" charset="0"/>
              <a:buChar char="•"/>
            </a:pPr>
            <a:r>
              <a:rPr lang="en-US" b="1" dirty="0"/>
              <a:t>Unsafe content detection</a:t>
            </a:r>
            <a:r>
              <a:rPr lang="en-US" dirty="0"/>
              <a:t> – Amazon Rekognition can detect inappropriate content in images and in stored videos</a:t>
            </a:r>
          </a:p>
          <a:p>
            <a:pPr marL="171450" indent="-171450">
              <a:buFont typeface="Arial" panose="020B0604020202020204" pitchFamily="34" charset="0"/>
              <a:buChar char="•"/>
            </a:pPr>
            <a:r>
              <a:rPr lang="en-US" b="1" dirty="0"/>
              <a:t>Text detection</a:t>
            </a:r>
            <a:r>
              <a:rPr lang="en-US" dirty="0"/>
              <a:t> – Amazon Rekognition Text in Image enables you to recognize and extract text content from images.</a:t>
            </a:r>
          </a:p>
          <a:p>
            <a:endParaRPr lang="en-US" b="1" u="sng" dirty="0"/>
          </a:p>
          <a:p>
            <a:r>
              <a:rPr lang="en-US" b="0" dirty="0"/>
              <a:t>You</a:t>
            </a:r>
            <a:r>
              <a:rPr lang="en-US" b="0" baseline="0" dirty="0"/>
              <a:t> need to check if the applications you build using Amazon Rekognition would fall under any regulatory restrictions as defined within your field or country. </a:t>
            </a:r>
            <a:r>
              <a:rPr lang="en-US" b="0" dirty="0"/>
              <a:t>Security and compliance for Amazon Rekognition is a shared responsibility between AWS and the customer. For more information, see the AWS Compliance page (https://aws.amazon.com/compliance/)</a:t>
            </a:r>
          </a:p>
        </p:txBody>
      </p:sp>
    </p:spTree>
    <p:extLst>
      <p:ext uri="{BB962C8B-B14F-4D97-AF65-F5344CB8AC3E}">
        <p14:creationId xmlns:p14="http://schemas.microsoft.com/office/powerpoint/2010/main" val="1857169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Rekognition is an AWS managed service that enables you to integrate image and video analysis into your applications. Because it’s a managed service, Amazon Rekognition hosts the machine learning models, maintains an API, and scales out to meet demand for you. You also benefit from a set of models that constantly learn and improve. It integrates with other AWS services, such as Amazon S3 for storage and AWS Identity and Access Management (IAM) for authentication and authorization. You only need to focus on building applications that use the API and, optionally, training the service to understand your unique business requirements.</a:t>
            </a:r>
          </a:p>
          <a:p>
            <a:endParaRPr lang="en-US" dirty="0"/>
          </a:p>
          <a:p>
            <a:r>
              <a:rPr lang="en-US" dirty="0"/>
              <a:t>Amazon Rekognition provides APIs, SDKs, and AWS Command Line Interface (AWS CLI) commands. You can use these resources to access and interact with Amazon Rekognition. The languages that the SDKs support include JavaScript, Python, PHP, .NET, Ruby, Java, GO, Node.js, and C++.</a:t>
            </a:r>
          </a:p>
        </p:txBody>
      </p:sp>
    </p:spTree>
    <p:extLst>
      <p:ext uri="{BB962C8B-B14F-4D97-AF65-F5344CB8AC3E}">
        <p14:creationId xmlns:p14="http://schemas.microsoft.com/office/powerpoint/2010/main" val="332028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The diagram illustrates an image search capability where users can take pictures and receive information about the real estate properties that they are viewing.</a:t>
            </a:r>
          </a:p>
          <a:p>
            <a:endParaRPr lang="en-US" sz="1100" b="0" i="0" kern="1200" dirty="0">
              <a:solidFill>
                <a:schemeClr val="tx1"/>
              </a:solidFill>
              <a:effectLst/>
              <a:latin typeface="+mn-lt"/>
              <a:ea typeface="+mn-ea"/>
              <a:cs typeface="+mn-cs"/>
            </a:endParaRPr>
          </a:p>
          <a:p>
            <a:pPr marL="228600" indent="-228600">
              <a:buAutoNum type="arabicPeriod"/>
            </a:pPr>
            <a:r>
              <a:rPr lang="en-US" sz="1100" b="0" i="0" kern="1200" dirty="0">
                <a:solidFill>
                  <a:schemeClr val="tx1"/>
                </a:solidFill>
                <a:effectLst/>
                <a:latin typeface="+mn-lt"/>
                <a:ea typeface="+mn-ea"/>
                <a:cs typeface="+mn-cs"/>
              </a:rPr>
              <a:t>The user takes a picture using their mobile device. The user then initiates a search, which causes the application to upload to Amazon S3.</a:t>
            </a:r>
          </a:p>
          <a:p>
            <a:pPr marL="228600" indent="-228600">
              <a:buAutoNum type="arabicPeriod"/>
            </a:pPr>
            <a:r>
              <a:rPr lang="en-US" sz="1100" b="0" i="0" kern="1200" dirty="0">
                <a:solidFill>
                  <a:schemeClr val="tx1"/>
                </a:solidFill>
                <a:effectLst/>
                <a:latin typeface="+mn-lt"/>
                <a:ea typeface="+mn-ea"/>
                <a:cs typeface="+mn-cs"/>
              </a:rPr>
              <a:t>Amazon S3 is configured to call other services when a write event occurs. In this case, the bucket passes the S3 path of the new object to AWS Lambda.</a:t>
            </a:r>
          </a:p>
          <a:p>
            <a:pPr marL="228600" indent="-228600">
              <a:buAutoNum type="arabicPeriod"/>
            </a:pPr>
            <a:r>
              <a:rPr lang="en-US" sz="1100" b="0" i="0" kern="1200" dirty="0">
                <a:solidFill>
                  <a:schemeClr val="tx1"/>
                </a:solidFill>
                <a:effectLst/>
                <a:latin typeface="+mn-lt"/>
                <a:ea typeface="+mn-ea"/>
                <a:cs typeface="+mn-cs"/>
              </a:rPr>
              <a:t>When the Lambda function is called, it uses the Amazon Rekognition SDK to call the service. </a:t>
            </a:r>
          </a:p>
          <a:p>
            <a:pPr marL="228600" indent="-228600">
              <a:buAutoNum type="arabicPeriod"/>
            </a:pPr>
            <a:r>
              <a:rPr lang="en-US" sz="1100" b="0" i="0" kern="1200" dirty="0">
                <a:solidFill>
                  <a:schemeClr val="tx1"/>
                </a:solidFill>
                <a:effectLst/>
                <a:latin typeface="+mn-lt"/>
                <a:ea typeface="+mn-ea"/>
                <a:cs typeface="+mn-cs"/>
              </a:rPr>
              <a:t>Amazon Rekognition analyzes the image, detects aspects of the property, creates labels, and passes the information back to Lambda as a JavaScript Object Notation (JSON) object.</a:t>
            </a:r>
          </a:p>
          <a:p>
            <a:pPr marL="228600" indent="-228600">
              <a:buAutoNum type="arabicPeriod"/>
            </a:pPr>
            <a:r>
              <a:rPr lang="en-US" sz="1100" b="0" i="0" kern="1200" dirty="0">
                <a:solidFill>
                  <a:schemeClr val="tx1"/>
                </a:solidFill>
                <a:effectLst/>
                <a:latin typeface="+mn-lt"/>
                <a:ea typeface="+mn-ea"/>
                <a:cs typeface="+mn-cs"/>
              </a:rPr>
              <a:t>Lambda then stores the labels and confidence score in</a:t>
            </a:r>
            <a:r>
              <a:rPr lang="en-US" sz="1100" b="0" i="0" kern="1200" baseline="0" dirty="0">
                <a:solidFill>
                  <a:schemeClr val="tx1"/>
                </a:solidFill>
                <a:effectLst/>
                <a:latin typeface="+mn-lt"/>
                <a:ea typeface="+mn-ea"/>
                <a:cs typeface="+mn-cs"/>
              </a:rPr>
              <a:t> Amazon</a:t>
            </a:r>
            <a:r>
              <a:rPr lang="en-US" sz="1100" b="0" i="0" kern="1200" dirty="0">
                <a:solidFill>
                  <a:schemeClr val="tx1"/>
                </a:solidFill>
                <a:effectLst/>
                <a:latin typeface="+mn-lt"/>
                <a:ea typeface="+mn-ea"/>
                <a:cs typeface="+mn-cs"/>
              </a:rPr>
              <a:t> Elastic Search. </a:t>
            </a:r>
          </a:p>
          <a:p>
            <a:pPr marL="228600" indent="-228600">
              <a:buAutoNum type="arabicPeriod"/>
            </a:pPr>
            <a:r>
              <a:rPr lang="en-US" sz="1100" b="0" i="0" kern="1200" dirty="0">
                <a:solidFill>
                  <a:schemeClr val="tx1"/>
                </a:solidFill>
                <a:effectLst/>
                <a:latin typeface="+mn-lt"/>
                <a:ea typeface="+mn-ea"/>
                <a:cs typeface="+mn-cs"/>
              </a:rPr>
              <a:t>Application</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users can now identify aspects of a property by using the objects that are detected in the image.</a:t>
            </a:r>
          </a:p>
          <a:p>
            <a:endParaRPr lang="en-US" sz="1100" b="0" i="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388980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architecture, the system checks uploaded images for inappropriate content. Like the previous example, processing begins when the user uploads content.</a:t>
            </a:r>
          </a:p>
          <a:p>
            <a:endParaRPr lang="en-US" dirty="0"/>
          </a:p>
          <a:p>
            <a:pPr marL="228600" indent="-228600">
              <a:buFont typeface="+mj-lt"/>
              <a:buAutoNum type="arabicPeriod"/>
            </a:pPr>
            <a:r>
              <a:rPr lang="en-US" dirty="0"/>
              <a:t>The user uploads an image to Amazon S3.</a:t>
            </a:r>
          </a:p>
          <a:p>
            <a:pPr marL="228600" indent="-228600">
              <a:buFont typeface="+mj-lt"/>
              <a:buAutoNum type="arabicPeriod"/>
            </a:pPr>
            <a:r>
              <a:rPr lang="en-US" dirty="0"/>
              <a:t>The S3 bucket is configured to call a Lambda function when an object is written to the bucket.</a:t>
            </a:r>
          </a:p>
          <a:p>
            <a:pPr marL="228600" indent="-228600">
              <a:buFont typeface="+mj-lt"/>
              <a:buAutoNum type="arabicPeriod"/>
            </a:pPr>
            <a:r>
              <a:rPr lang="en-US" dirty="0"/>
              <a:t>Lambda calls Amazon Rekognition via the SDK. Amazon Rekognition analyzes the images for inappropriate content and sends the response back to Lambda.</a:t>
            </a:r>
          </a:p>
          <a:p>
            <a:pPr marL="228600" indent="-228600">
              <a:buFont typeface="+mj-lt"/>
              <a:buAutoNum type="arabicPeriod"/>
            </a:pPr>
            <a:r>
              <a:rPr lang="en-US" dirty="0"/>
              <a:t>If the</a:t>
            </a:r>
            <a:r>
              <a:rPr lang="en-US" baseline="0" dirty="0"/>
              <a:t> content is appropriate, the content is approved.</a:t>
            </a:r>
          </a:p>
          <a:p>
            <a:pPr marL="228600" indent="-228600">
              <a:buFont typeface="+mj-lt"/>
              <a:buAutoNum type="arabicPeriod"/>
            </a:pPr>
            <a:r>
              <a:rPr lang="en-US" baseline="0" dirty="0"/>
              <a:t>If the content is not appropriate, the content can be sent for manual inspection.</a:t>
            </a:r>
          </a:p>
          <a:p>
            <a:pPr marL="228600" indent="-228600">
              <a:buFont typeface="+mj-lt"/>
              <a:buAutoNum type="arabicPeriod"/>
            </a:pPr>
            <a:r>
              <a:rPr lang="en-US" baseline="0" dirty="0"/>
              <a:t>If not approved, notification is sent to the user.</a:t>
            </a:r>
            <a:endParaRPr lang="en-US" dirty="0"/>
          </a:p>
        </p:txBody>
      </p:sp>
    </p:spTree>
    <p:extLst>
      <p:ext uri="{BB962C8B-B14F-4D97-AF65-F5344CB8AC3E}">
        <p14:creationId xmlns:p14="http://schemas.microsoft.com/office/powerpoint/2010/main" val="186671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use case, the system analyzes a video feed for sentiment analysis.</a:t>
            </a:r>
          </a:p>
          <a:p>
            <a:r>
              <a:rPr lang="en-US" dirty="0"/>
              <a:t>.</a:t>
            </a:r>
          </a:p>
          <a:p>
            <a:pPr marL="228600" indent="-228600">
              <a:buFont typeface="+mj-lt"/>
              <a:buAutoNum type="arabicPeriod"/>
            </a:pPr>
            <a:r>
              <a:rPr lang="en-US" dirty="0"/>
              <a:t>An in-store camera captures video that is sent to a back office or a cloud-based application.  Typically, an application like this will use Amazon Kinesis to stream the video.</a:t>
            </a:r>
          </a:p>
          <a:p>
            <a:pPr marL="228600" indent="-228600">
              <a:buFont typeface="+mj-lt"/>
              <a:buAutoNum type="arabicPeriod"/>
            </a:pPr>
            <a:r>
              <a:rPr lang="en-US" dirty="0"/>
              <a:t>The application uses the Amazon Rekognition SDK to send the video to Amazon Rekognition for further analysis. Visual</a:t>
            </a:r>
            <a:r>
              <a:rPr lang="en-US" baseline="0" dirty="0"/>
              <a:t> sentiment is extracted, along with other attributes such as age, visual gender etc.</a:t>
            </a:r>
          </a:p>
          <a:p>
            <a:pPr marL="228600" indent="-228600">
              <a:buFont typeface="+mj-lt"/>
              <a:buAutoNum type="arabicPeriod"/>
            </a:pPr>
            <a:r>
              <a:rPr lang="en-US" baseline="0" dirty="0"/>
              <a:t>The discovered attributes are sent to Amazon Kinesis.</a:t>
            </a:r>
          </a:p>
          <a:p>
            <a:pPr marL="228600" indent="-228600">
              <a:buFont typeface="+mj-lt"/>
              <a:buAutoNum type="arabicPeriod"/>
            </a:pPr>
            <a:r>
              <a:rPr lang="en-US" dirty="0"/>
              <a:t>A Lambda function extracts</a:t>
            </a:r>
            <a:r>
              <a:rPr lang="en-US" baseline="0" dirty="0"/>
              <a:t> the data from the stream.</a:t>
            </a:r>
          </a:p>
          <a:p>
            <a:pPr marL="228600" indent="-228600">
              <a:buFont typeface="+mj-lt"/>
              <a:buAutoNum type="arabicPeriod"/>
            </a:pPr>
            <a:r>
              <a:rPr lang="en-US" baseline="0" dirty="0"/>
              <a:t>Data is written to S3.</a:t>
            </a:r>
          </a:p>
          <a:p>
            <a:pPr marL="228600" indent="-228600">
              <a:buFont typeface="+mj-lt"/>
              <a:buAutoNum type="arabicPeriod"/>
            </a:pPr>
            <a:r>
              <a:rPr lang="en-US" baseline="0" dirty="0"/>
              <a:t>Periodically the data is loaded into Redshift.</a:t>
            </a:r>
          </a:p>
          <a:p>
            <a:pPr marL="228600" indent="-228600">
              <a:buFont typeface="+mj-lt"/>
              <a:buAutoNum type="arabicPeriod"/>
            </a:pPr>
            <a:r>
              <a:rPr lang="en-US" baseline="0" dirty="0"/>
              <a:t>Reports can be generated from the data in tools such as Amazon QuickSight.</a:t>
            </a:r>
            <a:endParaRPr lang="en-US" dirty="0"/>
          </a:p>
        </p:txBody>
      </p:sp>
    </p:spTree>
    <p:extLst>
      <p:ext uri="{BB962C8B-B14F-4D97-AF65-F5344CB8AC3E}">
        <p14:creationId xmlns:p14="http://schemas.microsoft.com/office/powerpoint/2010/main" val="213031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sections:</a:t>
            </a:r>
          </a:p>
          <a:p>
            <a:endParaRPr lang="en-US" sz="1100" kern="1200" dirty="0">
              <a:solidFill>
                <a:schemeClr val="tx1"/>
              </a:solidFill>
              <a:effectLst/>
              <a:latin typeface="+mn-lt"/>
              <a:ea typeface="+mn-ea"/>
              <a:cs typeface="+mn-cs"/>
            </a:endParaRPr>
          </a:p>
          <a:p>
            <a:pPr marL="457200" indent="-457200">
              <a:spcBef>
                <a:spcPts val="1800"/>
              </a:spcBef>
              <a:buFont typeface="+mj-lt"/>
              <a:buAutoNum type="arabicPeriod"/>
            </a:pPr>
            <a:r>
              <a:rPr lang="en-US" sz="1100" dirty="0">
                <a:latin typeface="+mn-lt"/>
              </a:rPr>
              <a:t>Introduction to computer vision</a:t>
            </a:r>
          </a:p>
          <a:p>
            <a:pPr marL="457200" indent="-457200">
              <a:spcBef>
                <a:spcPts val="1800"/>
              </a:spcBef>
              <a:buFont typeface="+mj-lt"/>
              <a:buAutoNum type="arabicPeriod"/>
            </a:pPr>
            <a:r>
              <a:rPr lang="en-US" sz="1100" dirty="0">
                <a:latin typeface="+mn-lt"/>
              </a:rPr>
              <a:t>Image and video analysis</a:t>
            </a:r>
          </a:p>
          <a:p>
            <a:pPr marL="457200" indent="-457200">
              <a:spcBef>
                <a:spcPts val="1800"/>
              </a:spcBef>
              <a:buFont typeface="+mj-lt"/>
              <a:buAutoNum type="arabicPeriod"/>
            </a:pPr>
            <a:r>
              <a:rPr lang="en-US" sz="1100" dirty="0">
                <a:latin typeface="+mn-lt"/>
              </a:rPr>
              <a:t>Preparing custom datasets for object detection</a:t>
            </a:r>
          </a:p>
          <a:p>
            <a:pPr marL="457200" indent="-457200">
              <a:spcBef>
                <a:spcPts val="1800"/>
              </a:spcBef>
              <a:buFont typeface="+mj-lt"/>
              <a:buAutoNum type="arabicPeriod"/>
            </a:pPr>
            <a:r>
              <a:rPr lang="en-US" sz="1100" dirty="0">
                <a:latin typeface="+mn-lt"/>
              </a:rPr>
              <a:t>Guided Lab: Facial Recognition</a:t>
            </a:r>
          </a:p>
          <a:p>
            <a:pPr marL="457200" indent="-457200">
              <a:spcBef>
                <a:spcPts val="1800"/>
              </a:spcBef>
              <a:buFont typeface="+mj-lt"/>
              <a:buAutoNum type="arabicPeriod"/>
            </a:pPr>
            <a:r>
              <a:rPr lang="en-US" sz="1100" dirty="0">
                <a:latin typeface="+mn-lt"/>
              </a:rPr>
              <a:t>Module wrap-up</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The module includes educator-led demonstrations that show you how Amazon Rekognition can evaluate images and video and how to use Amazon SageMaker Ground Truth.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Rekognition</a:t>
            </a:r>
            <a:r>
              <a:rPr lang="en-US" baseline="0" dirty="0"/>
              <a:t> is designed to integrate into your applications via the API and SDKs.</a:t>
            </a:r>
          </a:p>
          <a:p>
            <a:endParaRPr lang="en-US" baseline="0" dirty="0"/>
          </a:p>
          <a:p>
            <a:r>
              <a:rPr lang="en-US" baseline="0" dirty="0"/>
              <a:t>API operations are provided for detecting labels, faces, recognizing celebrities, and detecting unsafe images.</a:t>
            </a:r>
          </a:p>
          <a:p>
            <a:endParaRPr lang="en-US" baseline="0" dirty="0"/>
          </a:p>
          <a:p>
            <a:r>
              <a:rPr lang="en-US" baseline="0" dirty="0"/>
              <a:t>To perform a prediction, you must provide the service either an image object in Amazon S3, or upload a byte steam of an image. Images can be JPEG or PNG formats.</a:t>
            </a:r>
          </a:p>
          <a:p>
            <a:endParaRPr lang="en-US" baseline="0" dirty="0"/>
          </a:p>
          <a:p>
            <a:r>
              <a:rPr lang="en-US" baseline="0" dirty="0"/>
              <a:t>Amazon Rekognition processes the image, performs the prediction, and returns a JSON object with the results.</a:t>
            </a:r>
          </a:p>
          <a:p>
            <a:endParaRPr lang="en-US" baseline="0" dirty="0"/>
          </a:p>
          <a:p>
            <a:endParaRPr lang="en-US" dirty="0"/>
          </a:p>
          <a:p>
            <a:endParaRPr lang="en-US" dirty="0"/>
          </a:p>
        </p:txBody>
      </p:sp>
    </p:spTree>
    <p:extLst>
      <p:ext uri="{BB962C8B-B14F-4D97-AF65-F5344CB8AC3E}">
        <p14:creationId xmlns:p14="http://schemas.microsoft.com/office/powerpoint/2010/main" val="134556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mn-lt"/>
                <a:ea typeface="+mn-ea"/>
                <a:cs typeface="+mn-cs"/>
              </a:rPr>
              <a:t>When</a:t>
            </a:r>
            <a:r>
              <a:rPr lang="en-US" sz="1100" b="0" kern="1200" baseline="0" dirty="0">
                <a:solidFill>
                  <a:schemeClr val="tx1"/>
                </a:solidFill>
                <a:effectLst/>
                <a:latin typeface="+mn-lt"/>
                <a:ea typeface="+mn-ea"/>
                <a:cs typeface="+mn-cs"/>
              </a:rPr>
              <a:t> Amazon Rekognition performs predictions, it often returns multiple labels. Each label has a confidence level. This confidence level indicates how likely the label was found in the image.</a:t>
            </a:r>
          </a:p>
          <a:p>
            <a:endParaRPr lang="en-US" sz="1100" b="0" kern="1200" baseline="0" dirty="0">
              <a:solidFill>
                <a:schemeClr val="tx1"/>
              </a:solidFill>
              <a:effectLst/>
              <a:latin typeface="+mn-lt"/>
              <a:ea typeface="+mn-ea"/>
              <a:cs typeface="+mn-cs"/>
            </a:endParaRPr>
          </a:p>
          <a:p>
            <a:r>
              <a:rPr lang="en-US" sz="1100" b="0" kern="1200" baseline="0" dirty="0">
                <a:solidFill>
                  <a:schemeClr val="tx1"/>
                </a:solidFill>
                <a:effectLst/>
                <a:latin typeface="+mn-lt"/>
                <a:ea typeface="+mn-ea"/>
                <a:cs typeface="+mn-cs"/>
              </a:rPr>
              <a:t>Like this example shows, labels can also have hierarchies. </a:t>
            </a:r>
            <a:endParaRPr lang="en-US" sz="11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59726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mn-lt"/>
                <a:ea typeface="+mn-ea"/>
                <a:cs typeface="+mn-cs"/>
              </a:rPr>
              <a:t>When</a:t>
            </a:r>
            <a:r>
              <a:rPr lang="en-US" sz="1100" b="0" kern="1200" baseline="0" dirty="0">
                <a:solidFill>
                  <a:schemeClr val="tx1"/>
                </a:solidFill>
                <a:effectLst/>
                <a:latin typeface="+mn-lt"/>
                <a:ea typeface="+mn-ea"/>
                <a:cs typeface="+mn-cs"/>
              </a:rPr>
              <a:t> you find instances of objects, you must understand where in the image the detected object is. The results from Amazon Rekognition for each instance include a bounding box that contains the starting coordinate (</a:t>
            </a:r>
            <a:r>
              <a:rPr lang="en-US" sz="1100" b="0" i="1" kern="1200" baseline="0" dirty="0">
                <a:solidFill>
                  <a:schemeClr val="tx1"/>
                </a:solidFill>
                <a:effectLst/>
                <a:latin typeface="+mn-lt"/>
                <a:ea typeface="+mn-ea"/>
                <a:cs typeface="+mn-cs"/>
              </a:rPr>
              <a:t>Top</a:t>
            </a:r>
            <a:r>
              <a:rPr lang="en-US" sz="1100" b="0" kern="1200" baseline="0" dirty="0">
                <a:solidFill>
                  <a:schemeClr val="tx1"/>
                </a:solidFill>
                <a:effectLst/>
                <a:latin typeface="+mn-lt"/>
                <a:ea typeface="+mn-ea"/>
                <a:cs typeface="+mn-cs"/>
              </a:rPr>
              <a:t>, </a:t>
            </a:r>
            <a:r>
              <a:rPr lang="en-US" sz="1100" b="0" i="1" kern="1200" baseline="0" dirty="0">
                <a:solidFill>
                  <a:schemeClr val="tx1"/>
                </a:solidFill>
                <a:effectLst/>
                <a:latin typeface="+mn-lt"/>
                <a:ea typeface="+mn-ea"/>
                <a:cs typeface="+mn-cs"/>
              </a:rPr>
              <a:t>Left</a:t>
            </a:r>
            <a:r>
              <a:rPr lang="en-US" sz="1100" b="0" kern="1200" baseline="0" dirty="0">
                <a:solidFill>
                  <a:schemeClr val="tx1"/>
                </a:solidFill>
                <a:effectLst/>
                <a:latin typeface="+mn-lt"/>
                <a:ea typeface="+mn-ea"/>
                <a:cs typeface="+mn-cs"/>
              </a:rPr>
              <a:t>) and box dimensions (</a:t>
            </a:r>
            <a:r>
              <a:rPr lang="en-US" sz="1100" b="0" i="1" u="none" kern="1200" baseline="0" dirty="0">
                <a:solidFill>
                  <a:schemeClr val="tx1"/>
                </a:solidFill>
                <a:effectLst/>
                <a:latin typeface="+mn-lt"/>
                <a:ea typeface="+mn-ea"/>
                <a:cs typeface="+mn-cs"/>
              </a:rPr>
              <a:t>Width</a:t>
            </a:r>
            <a:r>
              <a:rPr lang="en-US" sz="1100" b="0" kern="1200" baseline="0" dirty="0">
                <a:solidFill>
                  <a:schemeClr val="tx1"/>
                </a:solidFill>
                <a:effectLst/>
                <a:latin typeface="+mn-lt"/>
                <a:ea typeface="+mn-ea"/>
                <a:cs typeface="+mn-cs"/>
              </a:rPr>
              <a:t>, </a:t>
            </a:r>
            <a:r>
              <a:rPr lang="en-US" sz="1100" b="0" i="1" kern="1200" baseline="0" dirty="0">
                <a:solidFill>
                  <a:schemeClr val="tx1"/>
                </a:solidFill>
                <a:effectLst/>
                <a:latin typeface="+mn-lt"/>
                <a:ea typeface="+mn-ea"/>
                <a:cs typeface="+mn-cs"/>
              </a:rPr>
              <a:t>Height</a:t>
            </a:r>
            <a:r>
              <a:rPr lang="en-US" sz="1100" b="0" kern="1200" baseline="0" dirty="0">
                <a:solidFill>
                  <a:schemeClr val="tx1"/>
                </a:solidFill>
                <a:effectLst/>
                <a:latin typeface="+mn-lt"/>
                <a:ea typeface="+mn-ea"/>
                <a:cs typeface="+mn-cs"/>
              </a:rPr>
              <a:t>). Like the example, you can use this information to determine the location of the detected object in the image.</a:t>
            </a:r>
          </a:p>
          <a:p>
            <a:endParaRPr lang="en-US" sz="1100" b="0" kern="1200" baseline="0" dirty="0">
              <a:solidFill>
                <a:schemeClr val="tx1"/>
              </a:solidFill>
              <a:effectLst/>
              <a:latin typeface="+mn-lt"/>
              <a:ea typeface="+mn-ea"/>
              <a:cs typeface="+mn-cs"/>
            </a:endParaRPr>
          </a:p>
          <a:p>
            <a:r>
              <a:rPr lang="en-US" sz="1100" b="0" kern="1200" baseline="0" dirty="0">
                <a:solidFill>
                  <a:schemeClr val="tx1"/>
                </a:solidFill>
                <a:effectLst/>
                <a:latin typeface="+mn-lt"/>
                <a:ea typeface="+mn-ea"/>
                <a:cs typeface="+mn-cs"/>
              </a:rPr>
              <a:t>It’s important to note that all findings contain a confidence score. You can use the confidence score in your applications to tune your response to predictions. With a higher score, it’s more likely that the object was correctly labeled.</a:t>
            </a:r>
            <a:endParaRPr lang="en-US" sz="11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94308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Facial detection uses a</a:t>
            </a:r>
            <a:r>
              <a:rPr lang="en-US" b="0" baseline="0" dirty="0"/>
              <a:t> model that was tuned to perform predictions specifically for detecting faces and facial features, including:</a:t>
            </a:r>
          </a:p>
          <a:p>
            <a:endParaRPr lang="en-US" b="0" dirty="0"/>
          </a:p>
          <a:p>
            <a:pPr marL="171450" indent="-171450">
              <a:buFont typeface="Arial" panose="020B0604020202020204" pitchFamily="34" charset="0"/>
              <a:buChar char="•"/>
            </a:pPr>
            <a:r>
              <a:rPr lang="en-US" b="1" dirty="0"/>
              <a:t>Bounding box</a:t>
            </a:r>
            <a:r>
              <a:rPr lang="en-US" dirty="0"/>
              <a:t> – The coordinates of the bounding box that surrounds the face. </a:t>
            </a:r>
          </a:p>
          <a:p>
            <a:pPr marL="171450" indent="-171450">
              <a:buFont typeface="Arial" panose="020B0604020202020204" pitchFamily="34" charset="0"/>
              <a:buChar char="•"/>
            </a:pPr>
            <a:r>
              <a:rPr lang="en-US" b="1" dirty="0"/>
              <a:t>Confidence</a:t>
            </a:r>
            <a:r>
              <a:rPr lang="en-US" dirty="0"/>
              <a:t> – The level of confidence that the bounding box contains a face. </a:t>
            </a:r>
          </a:p>
          <a:p>
            <a:pPr marL="171450" indent="-171450">
              <a:buFont typeface="Arial" panose="020B0604020202020204" pitchFamily="34" charset="0"/>
              <a:buChar char="•"/>
            </a:pPr>
            <a:r>
              <a:rPr lang="en-US" b="1" dirty="0"/>
              <a:t>Facial landmarks</a:t>
            </a:r>
            <a:r>
              <a:rPr lang="en-US" dirty="0"/>
              <a:t> – An array of facial landmarks. For each landmark (such as the left eye, right eye, and mouth), the response provides the x and y coordinates. </a:t>
            </a:r>
          </a:p>
          <a:p>
            <a:pPr marL="171450" indent="-171450">
              <a:buFont typeface="Arial" panose="020B0604020202020204" pitchFamily="34" charset="0"/>
              <a:buChar char="•"/>
            </a:pPr>
            <a:r>
              <a:rPr lang="en-US" b="1" dirty="0"/>
              <a:t>Facial attributes</a:t>
            </a:r>
            <a:r>
              <a:rPr lang="en-US" dirty="0"/>
              <a:t> – A set of facial attributes, such as whether the face has a beard. For each attribute, the response provides a value. The value can be of different types, such as a Boolean type (whether a person is wearing sunglasses) or a string (whether the person is male or female). For most attributes, the response also provides a confidence score in the detected value for the attribute. </a:t>
            </a:r>
          </a:p>
          <a:p>
            <a:pPr marL="171450" indent="-171450">
              <a:buFont typeface="Arial" panose="020B0604020202020204" pitchFamily="34" charset="0"/>
              <a:buChar char="•"/>
            </a:pPr>
            <a:r>
              <a:rPr lang="en-US" b="1" dirty="0"/>
              <a:t>Quality</a:t>
            </a:r>
            <a:r>
              <a:rPr lang="en-US" dirty="0"/>
              <a:t> – Describes the brightness and the sharpness of the face. </a:t>
            </a:r>
          </a:p>
          <a:p>
            <a:pPr marL="171450" indent="-171450">
              <a:buFont typeface="Arial" panose="020B0604020202020204" pitchFamily="34" charset="0"/>
              <a:buChar char="•"/>
            </a:pPr>
            <a:r>
              <a:rPr lang="en-US" b="1" dirty="0"/>
              <a:t>Pose</a:t>
            </a:r>
            <a:r>
              <a:rPr lang="en-US" dirty="0"/>
              <a:t> – Describes the rotation of the face inside the image. </a:t>
            </a:r>
          </a:p>
          <a:p>
            <a:pPr marL="171450" indent="-171450">
              <a:buFont typeface="Arial" panose="020B0604020202020204" pitchFamily="34" charset="0"/>
              <a:buChar char="•"/>
            </a:pPr>
            <a:r>
              <a:rPr lang="en-US" b="1" dirty="0"/>
              <a:t>Emotions</a:t>
            </a:r>
            <a:r>
              <a:rPr lang="en-US" dirty="0"/>
              <a:t> – A set of emotions with confidence in the analysis. </a:t>
            </a:r>
          </a:p>
          <a:p>
            <a:endParaRPr lang="en-US" dirty="0"/>
          </a:p>
          <a:p>
            <a:r>
              <a:rPr lang="en-US" dirty="0"/>
              <a:t>Again, confidence is a feature here,</a:t>
            </a:r>
            <a:r>
              <a:rPr lang="en-US" baseline="0" dirty="0"/>
              <a:t> and it is provided for each feature that was detected. The feature prediction is based only on visual observation. </a:t>
            </a:r>
            <a:endParaRPr lang="en-US" dirty="0"/>
          </a:p>
        </p:txBody>
      </p:sp>
    </p:spTree>
    <p:extLst>
      <p:ext uri="{BB962C8B-B14F-4D97-AF65-F5344CB8AC3E}">
        <p14:creationId xmlns:p14="http://schemas.microsoft.com/office/powerpoint/2010/main" val="651927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Amazon</a:t>
            </a:r>
            <a:r>
              <a:rPr lang="en-US" baseline="0" dirty="0"/>
              <a:t> Rekognition, you can compare two images to determine if they contain the same person. Comparisons require both a source and target image. The results will include all the faces that were found, and they include information about matching and non-matching faces. Again, confidence scores indicate how likely each prediction is.</a:t>
            </a:r>
          </a:p>
          <a:p>
            <a:endParaRPr lang="en-US" dirty="0"/>
          </a:p>
        </p:txBody>
      </p:sp>
    </p:spTree>
    <p:extLst>
      <p:ext uri="{BB962C8B-B14F-4D97-AF65-F5344CB8AC3E}">
        <p14:creationId xmlns:p14="http://schemas.microsoft.com/office/powerpoint/2010/main" val="1907656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Rekognition can also search for known faces. To use this feature, you must train</a:t>
            </a:r>
            <a:r>
              <a:rPr lang="en-US" baseline="0" dirty="0"/>
              <a:t> the model by providing a collection of images to use. After you train the model, you can then detect those people in images that you provide.</a:t>
            </a:r>
          </a:p>
          <a:p>
            <a:endParaRPr lang="en-US" baseline="0" dirty="0"/>
          </a:p>
          <a:p>
            <a:r>
              <a:rPr lang="en-US" baseline="0" dirty="0"/>
              <a:t>To find known faces, you must first create a collection and then add faces to the collection. Amazon Rekognition will perform facial recognition on the images that you provide and will return typical information like the bounding box coordinates or confidence score.</a:t>
            </a:r>
          </a:p>
          <a:p>
            <a:endParaRPr lang="en-US" baseline="0" dirty="0"/>
          </a:p>
          <a:p>
            <a:r>
              <a:rPr lang="en-US" baseline="0" dirty="0"/>
              <a:t>To associate faces with an image, you must specify an image ID in the </a:t>
            </a:r>
            <a:r>
              <a:rPr lang="en-US" i="0" baseline="0" dirty="0"/>
              <a:t>ExternalImageId</a:t>
            </a:r>
            <a:r>
              <a:rPr lang="en-US" baseline="0" dirty="0"/>
              <a:t> request parameter. This could be the file name of the image or another ID that you create.</a:t>
            </a:r>
          </a:p>
        </p:txBody>
      </p:sp>
    </p:spTree>
    <p:extLst>
      <p:ext uri="{BB962C8B-B14F-4D97-AF65-F5344CB8AC3E}">
        <p14:creationId xmlns:p14="http://schemas.microsoft.com/office/powerpoint/2010/main" val="4254117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create your collection,</a:t>
            </a:r>
            <a:r>
              <a:rPr lang="en-US" baseline="0" dirty="0"/>
              <a:t> you can then use the SearchFacesByImage operation to search for faces from the collection.</a:t>
            </a:r>
          </a:p>
          <a:p>
            <a:endParaRPr lang="en-US" baseline="0" dirty="0"/>
          </a:p>
          <a:p>
            <a:r>
              <a:rPr lang="en-US" baseline="0" dirty="0"/>
              <a:t>The returned data contains an array of all faces that matched. The information includes bounding boxes, confidence scores, and the ExternalImageId value (which you can then use to link back to the source image). </a:t>
            </a:r>
            <a:endParaRPr lang="en-US" dirty="0"/>
          </a:p>
        </p:txBody>
      </p:sp>
    </p:spTree>
    <p:extLst>
      <p:ext uri="{BB962C8B-B14F-4D97-AF65-F5344CB8AC3E}">
        <p14:creationId xmlns:p14="http://schemas.microsoft.com/office/powerpoint/2010/main" val="155774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Amazon Rekognition detects a human face, it captures a bounding box that indicates where the face was found in the video. It also can detect attributes such as position of the eyes, nose, and mouth. It can detect emotion, quality of the detection, and any landmarks that might appear.</a:t>
            </a:r>
          </a:p>
          <a:p>
            <a:endParaRPr lang="en-US" dirty="0"/>
          </a:p>
          <a:p>
            <a:r>
              <a:rPr lang="en-US" dirty="0"/>
              <a:t>All these items will have an associated confidence score. A higher score indicates that the model has greater confidence about the detection.</a:t>
            </a:r>
          </a:p>
          <a:p>
            <a:endParaRPr lang="en-US" dirty="0"/>
          </a:p>
          <a:p>
            <a:r>
              <a:rPr lang="en-US" dirty="0"/>
              <a:t>Gender is inferred from the image. It is not inferred from identity. Similarly, emotion is also determined based on the image and it might not reflect the subject’s actual emotional state.</a:t>
            </a:r>
          </a:p>
          <a:p>
            <a:endParaRPr lang="en-US" dirty="0"/>
          </a:p>
          <a:p>
            <a:r>
              <a:rPr lang="en-US" b="1" dirty="0"/>
              <a:t>* How should I apply facial recognition responsibly?</a:t>
            </a:r>
          </a:p>
          <a:p>
            <a:r>
              <a:rPr lang="en-US" dirty="0"/>
              <a:t>Facial recognition should never be used in a way that violates an individual’s rights, including the right to privacy. It should also never be used to make autonomous decisions for scenarios that require analysis by a human. For example, consider a bank that uses tools like Amazon Rekognition to verify their customers’ identity in a financial application. The bank should always clearly disclose their use of the technology and ask the customer for their approval of the terms and conditions. With regard to public safety and law enforcement, we think that governments are free to work with law enforcement agencies to develop acceptable use policies for facial recognition technologies that both protect the rights of citizens and enable law enforcement to protect the public’s safety.</a:t>
            </a:r>
          </a:p>
          <a:p>
            <a:endParaRPr lang="en-US" dirty="0"/>
          </a:p>
          <a:p>
            <a:r>
              <a:rPr lang="en-US" dirty="0"/>
              <a:t>In all public safety and law enforcement scenarios, technology like Amazon Rekognition should only be used to narrow the field of potential matches. The responses from Amazon Rekognition enable officials to quickly get a set of potential faces for further human analysis. Given the seriousness of public-safety use cases, human judgment is needed to augment facial recognition, and facial recognition software should not be used autonomously.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For more information, refer to the AWS webpage:</a:t>
            </a:r>
            <a:r>
              <a:rPr lang="en-US" sz="1100"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https://aws.amazon.com/rekognition/the-facts-on-facial-recognition-with-artificial-intelligence/</a:t>
            </a:r>
            <a:endParaRPr lang="en-US" b="0" baseline="0" dirty="0">
              <a:solidFill>
                <a:schemeClr val="tx1"/>
              </a:solidFill>
            </a:endParaRPr>
          </a:p>
          <a:p>
            <a:endParaRPr lang="en-US" dirty="0"/>
          </a:p>
          <a:p>
            <a:endParaRPr lang="en-US" dirty="0"/>
          </a:p>
        </p:txBody>
      </p:sp>
    </p:spTree>
    <p:extLst>
      <p:ext uri="{BB962C8B-B14F-4D97-AF65-F5344CB8AC3E}">
        <p14:creationId xmlns:p14="http://schemas.microsoft.com/office/powerpoint/2010/main" val="3322015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Your instructor will now either demonstrate Amazon </a:t>
            </a:r>
            <a:r>
              <a:rPr lang="en-US" dirty="0" err="1"/>
              <a:t>Rekognition</a:t>
            </a:r>
            <a:r>
              <a:rPr lang="en-US" dirty="0"/>
              <a:t> or provide you with access to a recorded demonstration</a:t>
            </a:r>
            <a:r>
              <a:rPr lang="en-US" sz="1100" dirty="0"/>
              <a:t>.</a:t>
            </a:r>
          </a:p>
        </p:txBody>
      </p:sp>
    </p:spTree>
    <p:extLst>
      <p:ext uri="{BB962C8B-B14F-4D97-AF65-F5344CB8AC3E}">
        <p14:creationId xmlns:p14="http://schemas.microsoft.com/office/powerpoint/2010/main" val="546965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perform video</a:t>
            </a:r>
            <a:r>
              <a:rPr lang="en-US" baseline="0" dirty="0"/>
              <a:t> processing on both stored videos and video streams.</a:t>
            </a:r>
          </a:p>
          <a:p>
            <a:endParaRPr lang="en-US" baseline="0" dirty="0"/>
          </a:p>
          <a:p>
            <a:r>
              <a:rPr lang="en-US" baseline="0" dirty="0"/>
              <a:t>Stored videos should be stored in an S3 bucket.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Each type of detection has its own Start operation. You can search for people, faces, labels, celebrities, text, and inappropriate content.</a:t>
            </a:r>
          </a:p>
          <a:p>
            <a:endParaRPr lang="en-US" baseline="0" dirty="0"/>
          </a:p>
          <a:p>
            <a:r>
              <a:rPr lang="en-US" baseline="0" dirty="0"/>
              <a:t>Amazon Rekognition publishes completion status to an Amazon Simple Notification Service (Amazon SNS) topic. Then, Amazon SNS can route these messages to subscribers. It is a best practice to route messages to an Amazon Simple Queue Service (Amazon SQS) message queue for durability. Your application should monitor the SQS queue for completion. </a:t>
            </a:r>
          </a:p>
          <a:p>
            <a:endParaRPr lang="en-US" baseline="0" dirty="0"/>
          </a:p>
          <a:p>
            <a:r>
              <a:rPr lang="en-US" baseline="0" dirty="0"/>
              <a:t>Each Start operation has a corresponding Get operation for retrieving the results.</a:t>
            </a:r>
          </a:p>
          <a:p>
            <a:endParaRPr lang="en-US" baseline="0" dirty="0"/>
          </a:p>
          <a:p>
            <a:pPr marL="171450" indent="-171450">
              <a:buFont typeface="Arial" panose="020B0604020202020204" pitchFamily="34" charset="0"/>
              <a:buChar char="•"/>
            </a:pPr>
            <a:r>
              <a:rPr lang="en-US" dirty="0"/>
              <a:t>People: StartPersonTracking</a:t>
            </a:r>
            <a:r>
              <a:rPr lang="en-US" baseline="0" dirty="0"/>
              <a:t> / GetPersonTracking</a:t>
            </a:r>
          </a:p>
          <a:p>
            <a:pPr marL="171450" indent="-171450">
              <a:buFont typeface="Arial" panose="020B0604020202020204" pitchFamily="34" charset="0"/>
              <a:buChar char="•"/>
            </a:pPr>
            <a:r>
              <a:rPr lang="en-US" dirty="0"/>
              <a:t>Faces: StartFaceDetection</a:t>
            </a:r>
            <a:r>
              <a:rPr lang="en-US" baseline="0" dirty="0"/>
              <a:t> / GetFaceDetection</a:t>
            </a:r>
          </a:p>
          <a:p>
            <a:pPr marL="171450" indent="-171450">
              <a:buFont typeface="Arial" panose="020B0604020202020204" pitchFamily="34" charset="0"/>
              <a:buChar char="•"/>
            </a:pPr>
            <a:r>
              <a:rPr lang="en-US" dirty="0"/>
              <a:t>Labels:  StartLabelDetection / GetLabelDetection</a:t>
            </a:r>
          </a:p>
          <a:p>
            <a:pPr marL="171450" indent="-171450">
              <a:buFont typeface="Arial" panose="020B0604020202020204" pitchFamily="34" charset="0"/>
              <a:buChar char="•"/>
            </a:pPr>
            <a:r>
              <a:rPr lang="en-US" dirty="0"/>
              <a:t>Celebrities: StartCelebrityRecognition / GetCelebrityRecognition</a:t>
            </a:r>
          </a:p>
          <a:p>
            <a:pPr marL="171450" indent="-171450">
              <a:buFont typeface="Arial" panose="020B0604020202020204" pitchFamily="34" charset="0"/>
              <a:buChar char="•"/>
            </a:pPr>
            <a:r>
              <a:rPr lang="en-US" dirty="0"/>
              <a:t>Explicit or suggestive adult content: StartContentModeration</a:t>
            </a:r>
            <a:r>
              <a:rPr lang="en-US" baseline="0" dirty="0"/>
              <a:t> / GetContentModeration</a:t>
            </a:r>
          </a:p>
          <a:p>
            <a:endParaRPr lang="en-US" baseline="0" dirty="0"/>
          </a:p>
          <a:p>
            <a:r>
              <a:rPr lang="en-US" baseline="0" dirty="0"/>
              <a:t>Calling Get Detection Results returns an array of labels that contain information about any labels that were found in the video. The label information includes the same labels as image detection, along with a timestamp of where the label was detected in milliseconds from the start of the video.</a:t>
            </a:r>
          </a:p>
          <a:p>
            <a:endParaRPr lang="en-US" baseline="0" dirty="0"/>
          </a:p>
          <a:p>
            <a:endParaRPr lang="en-US" dirty="0"/>
          </a:p>
        </p:txBody>
      </p:sp>
    </p:spTree>
    <p:extLst>
      <p:ext uri="{BB962C8B-B14F-4D97-AF65-F5344CB8AC3E}">
        <p14:creationId xmlns:p14="http://schemas.microsoft.com/office/powerpoint/2010/main" val="756939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lvl="0" indent="-171450">
              <a:buFont typeface="Arial" panose="020B0604020202020204" pitchFamily="34" charset="0"/>
              <a:buChar char="•"/>
            </a:pPr>
            <a:r>
              <a:rPr lang="en-US" dirty="0"/>
              <a:t>Describe the use cases for computer vision </a:t>
            </a:r>
          </a:p>
          <a:p>
            <a:pPr marL="171450" lvl="0" indent="-171450">
              <a:buFont typeface="Arial" panose="020B0604020202020204" pitchFamily="34" charset="0"/>
              <a:buChar char="•"/>
            </a:pPr>
            <a:r>
              <a:rPr lang="en-US" dirty="0"/>
              <a:t>Describe the Amazon managed ML services available for image and video analysis</a:t>
            </a:r>
          </a:p>
          <a:p>
            <a:pPr marL="171450" lvl="0" indent="-171450">
              <a:buFont typeface="Arial" panose="020B0604020202020204" pitchFamily="34" charset="0"/>
              <a:buChar char="•"/>
            </a:pPr>
            <a:r>
              <a:rPr lang="en-US" dirty="0"/>
              <a:t>List the steps required to prepare a custom dataset for object detection</a:t>
            </a:r>
          </a:p>
          <a:p>
            <a:pPr marL="171450" lvl="0" indent="-171450">
              <a:buFont typeface="Arial" panose="020B0604020202020204" pitchFamily="34" charset="0"/>
              <a:buChar char="•"/>
            </a:pPr>
            <a:r>
              <a:rPr lang="en-US" dirty="0"/>
              <a:t>Describe how Amazon SageMaker Ground Truth can be used to prepare a custom dataset</a:t>
            </a:r>
          </a:p>
          <a:p>
            <a:pPr marL="171450" indent="-171450">
              <a:buFont typeface="Arial" panose="020B0604020202020204" pitchFamily="34" charset="0"/>
              <a:buChar char="•"/>
            </a:pPr>
            <a:r>
              <a:rPr lang="en-US" dirty="0"/>
              <a:t>Use Amazon Rekognition to perform facial detection </a:t>
            </a:r>
            <a:endParaRPr lang="en-US" dirty="0">
              <a:latin typeface="+mn-lt"/>
            </a:endParaRPr>
          </a:p>
          <a:p>
            <a:endParaRPr lang="en-US" sz="1100" dirty="0"/>
          </a:p>
        </p:txBody>
      </p:sp>
    </p:spTree>
    <p:extLst>
      <p:ext uri="{BB962C8B-B14F-4D97-AF65-F5344CB8AC3E}">
        <p14:creationId xmlns:p14="http://schemas.microsoft.com/office/powerpoint/2010/main" val="1091591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Amazon Rekognition Video to detect and recognize faces in streaming video. A typical use case is when you want to detect a known face in a video stream. Amazon Rekognition Video uses Amazon Kinesis Video Streams to receive and process a video stream. The analysis results are output from Amazon Rekognition Video to a Kinesis data stream and are then read by your client application. Amazon Rekognition Video provides a stream processor (CreateStreamProcessor) that you can use to start and manage the analysis of streaming video. </a:t>
            </a:r>
          </a:p>
          <a:p>
            <a:endParaRPr lang="en-US" dirty="0"/>
          </a:p>
          <a:p>
            <a:r>
              <a:rPr lang="en-US" dirty="0"/>
              <a:t>To use Amazon Rekognition Video with streaming video, your application must implement the following resources: </a:t>
            </a:r>
          </a:p>
          <a:p>
            <a:endParaRPr lang="en-US" dirty="0"/>
          </a:p>
          <a:p>
            <a:pPr marL="171450" indent="-171450">
              <a:buFont typeface="Arial" panose="020B0604020202020204" pitchFamily="34" charset="0"/>
              <a:buChar char="•"/>
            </a:pPr>
            <a:r>
              <a:rPr lang="en-US" dirty="0"/>
              <a:t>A Kinesis video stream for sending streaming video to Amazon Rekognition Video</a:t>
            </a:r>
          </a:p>
          <a:p>
            <a:pPr marL="171450" indent="-171450">
              <a:buFont typeface="Arial" panose="020B0604020202020204" pitchFamily="34" charset="0"/>
              <a:buChar char="•"/>
            </a:pPr>
            <a:r>
              <a:rPr lang="en-US" dirty="0"/>
              <a:t>An Amazon Rekognition Video stream processor to manage the analysis of the streaming video</a:t>
            </a:r>
          </a:p>
          <a:p>
            <a:pPr marL="171450" indent="-171450">
              <a:buFont typeface="Arial" panose="020B0604020202020204" pitchFamily="34" charset="0"/>
              <a:buChar char="•"/>
            </a:pPr>
            <a:r>
              <a:rPr lang="en-US" dirty="0"/>
              <a:t>A Kinesis data stream consumer to read the analysis results that Amazon Rekognition Video sends to the Kinesis data stream</a:t>
            </a:r>
          </a:p>
          <a:p>
            <a:endParaRPr lang="en-US" dirty="0"/>
          </a:p>
          <a:p>
            <a:r>
              <a:rPr lang="en-US" dirty="0"/>
              <a:t>To find a face, you must create a collection. This process is the same as</a:t>
            </a:r>
            <a:r>
              <a:rPr lang="en-US" baseline="0" dirty="0"/>
              <a:t> creating a collection when you work with images.</a:t>
            </a:r>
          </a:p>
          <a:p>
            <a:endParaRPr lang="en-US" baseline="0" dirty="0"/>
          </a:p>
          <a:p>
            <a:r>
              <a:rPr lang="en-US" dirty="0"/>
              <a:t>Amazon Rekognition Video places a JSON frame record for each analyzed frame into the Kinesis output stream. Amazon Rekognition Video doesn't analyze every frame that's passed to it through the Kinesis video stream. </a:t>
            </a:r>
          </a:p>
          <a:p>
            <a:endParaRPr lang="en-US" dirty="0"/>
          </a:p>
          <a:p>
            <a:r>
              <a:rPr lang="en-US" dirty="0"/>
              <a:t>A frame record that's sent to a Kinesis data stream contains information about which Kinesis video stream fragment the frame is in, where the frame is in the fragment, and faces that are recognized in the frame. It also includes status information for the stream processor.</a:t>
            </a:r>
          </a:p>
        </p:txBody>
      </p:sp>
    </p:spTree>
    <p:extLst>
      <p:ext uri="{BB962C8B-B14F-4D97-AF65-F5344CB8AC3E}">
        <p14:creationId xmlns:p14="http://schemas.microsoft.com/office/powerpoint/2010/main" val="2597100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Some key</a:t>
            </a:r>
            <a:r>
              <a:rPr lang="en-US" sz="1200" baseline="0" dirty="0">
                <a:latin typeface="+mn-lt"/>
              </a:rPr>
              <a:t> takeaways from this section of the module include:</a:t>
            </a:r>
            <a:endParaRPr lang="en-US" sz="12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Rekognition is a computer vision service that is based on deep learning. You can easily add image and video analysis to your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Rekognition provides image and video detection of</a:t>
            </a:r>
            <a:r>
              <a:rPr lang="en-US" baseline="0" dirty="0"/>
              <a:t> faces, sentiment, text, unsafe content, and library 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Amazon Rekognition is integrated into other AWS services.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57928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Preparing custom datasets for computer vision.</a:t>
            </a:r>
          </a:p>
        </p:txBody>
      </p:sp>
    </p:spTree>
    <p:extLst>
      <p:ext uri="{BB962C8B-B14F-4D97-AF65-F5344CB8AC3E}">
        <p14:creationId xmlns:p14="http://schemas.microsoft.com/office/powerpoint/2010/main" val="1302646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watch these videos:</a:t>
            </a:r>
            <a:endParaRPr lang="en-US" sz="1100" u="sng" kern="1200" dirty="0">
              <a:solidFill>
                <a:schemeClr val="tx1"/>
              </a:solidFill>
              <a:effectLst/>
              <a:latin typeface="+mn-lt"/>
              <a:ea typeface="+mn-ea"/>
              <a:cs typeface="+mn-cs"/>
            </a:endParaRPr>
          </a:p>
          <a:p>
            <a:endParaRPr lang="en-US" sz="1100" u="sng"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u="sng" kern="1200" dirty="0">
                <a:solidFill>
                  <a:schemeClr val="tx1"/>
                </a:solidFill>
                <a:effectLst/>
                <a:latin typeface="+mn-lt"/>
                <a:ea typeface="+mn-ea"/>
                <a:cs typeface="+mn-cs"/>
                <a:hlinkClick r:id="rId3"/>
              </a:rPr>
              <a:t>AWS DeepLens Powered Cat Flap</a:t>
            </a:r>
            <a:endParaRPr lang="en-US" sz="1100" u="sng"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u="sng" kern="1200" dirty="0">
                <a:solidFill>
                  <a:schemeClr val="tx1"/>
                </a:solidFill>
                <a:effectLst/>
                <a:latin typeface="+mn-lt"/>
                <a:ea typeface="+mn-ea"/>
                <a:cs typeface="+mn-cs"/>
                <a:hlinkClick r:id="rId4"/>
              </a:rPr>
              <a:t>Ben Hamm’s Ignite presentation about the system that he created</a:t>
            </a:r>
            <a:endParaRPr lang="en-US" sz="1100" kern="1200" dirty="0">
              <a:solidFill>
                <a:schemeClr val="tx1"/>
              </a:solidFill>
              <a:effectLst/>
              <a:latin typeface="+mn-lt"/>
              <a:ea typeface="+mn-ea"/>
              <a:cs typeface="+mn-cs"/>
            </a:endParaRPr>
          </a:p>
          <a:p>
            <a:endParaRPr lang="en-US" dirty="0"/>
          </a:p>
          <a:p>
            <a:endParaRPr lang="en-US" dirty="0"/>
          </a:p>
        </p:txBody>
      </p:sp>
    </p:spTree>
    <p:extLst>
      <p:ext uri="{BB962C8B-B14F-4D97-AF65-F5344CB8AC3E}">
        <p14:creationId xmlns:p14="http://schemas.microsoft.com/office/powerpoint/2010/main" val="1146931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challenge of using a pre-built model is that it will only</a:t>
            </a:r>
            <a:r>
              <a:rPr lang="en-US" baseline="0" dirty="0"/>
              <a:t> find images that it was trained to find. Though Amazon Rekognition was trained with tens of millions of images, it can’t detect objects that it wasn’t trained on.</a:t>
            </a:r>
          </a:p>
          <a:p>
            <a:endParaRPr lang="en-US" baseline="0" dirty="0"/>
          </a:p>
          <a:p>
            <a:r>
              <a:rPr lang="en-US" baseline="0" dirty="0"/>
              <a:t>For example, consider the eight of hearts playing card. If you run this card through Amazon Rekognition, the results show various attributes. However, none of the labels are </a:t>
            </a:r>
            <a:r>
              <a:rPr lang="en-US" i="1" baseline="0" dirty="0"/>
              <a:t>playing card </a:t>
            </a:r>
            <a:r>
              <a:rPr lang="en-US" baseline="0" dirty="0"/>
              <a:t>or </a:t>
            </a:r>
            <a:r>
              <a:rPr lang="en-US" i="1" baseline="0" dirty="0"/>
              <a:t>eight of hearts</a:t>
            </a:r>
            <a:r>
              <a:rPr lang="en-US" baseline="0" dirty="0"/>
              <a:t>. If you want Amazon Rekognition to detect images in your problem domain, you must train the model with your images.</a:t>
            </a:r>
          </a:p>
          <a:p>
            <a:endParaRPr lang="en-US" dirty="0"/>
          </a:p>
          <a:p>
            <a:r>
              <a:rPr lang="en-US" dirty="0"/>
              <a:t>In</a:t>
            </a:r>
            <a:r>
              <a:rPr lang="en-US" baseline="0" dirty="0"/>
              <a:t> this section, you will learn how to train Amazon Rekognition with images from your problem domain. Though you will learn about Amazon Rekognition specifically, the process will be similar if you use other pre-trained models.</a:t>
            </a:r>
            <a:endParaRPr lang="en-US" dirty="0"/>
          </a:p>
        </p:txBody>
      </p:sp>
    </p:spTree>
    <p:extLst>
      <p:ext uri="{BB962C8B-B14F-4D97-AF65-F5344CB8AC3E}">
        <p14:creationId xmlns:p14="http://schemas.microsoft.com/office/powerpoint/2010/main" val="2440132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other machine learning processes, you must train Amazon</a:t>
            </a:r>
            <a:r>
              <a:rPr lang="en-US" baseline="0" dirty="0"/>
              <a:t> Rekognition to recognize scenes and objects that are in a domain. Thus, you need a training dataset and a test dataset that contains labeled images. Amazon Rekognition Custom Labels can be helpful for these tasks.</a:t>
            </a:r>
          </a:p>
          <a:p>
            <a:endParaRPr lang="en-US" baseline="0" dirty="0"/>
          </a:p>
          <a:p>
            <a:r>
              <a:rPr lang="en-US" baseline="0" dirty="0"/>
              <a:t>You can use Amazon Rekognition Custom Labels to find objects and scenes that are unique to your business needs. For example, you can use it to classify images (image-level predictions) or detect images (object-level or bounding-box-level predictions).</a:t>
            </a:r>
            <a:r>
              <a:rPr lang="en-US" dirty="0"/>
              <a:t> </a:t>
            </a:r>
            <a:r>
              <a:rPr lang="en-US" baseline="0" dirty="0"/>
              <a:t>For example, if you want to identify specific machine parts, such as a turbocharger or a torque converter, you could collect pictures of each part and use them to train a model.</a:t>
            </a:r>
          </a:p>
          <a:p>
            <a:endParaRPr lang="en-US" baseline="0" dirty="0"/>
          </a:p>
          <a:p>
            <a:r>
              <a:rPr lang="en-US" baseline="0" dirty="0"/>
              <a:t>Many machine learning problems today can be solved by training existing models. Training a computer vision algorithm to recognize images requires a large input dataset, which is impractical for most organizations.</a:t>
            </a:r>
          </a:p>
          <a:p>
            <a:endParaRPr lang="en-US" baseline="0" dirty="0"/>
          </a:p>
          <a:p>
            <a:r>
              <a:rPr lang="en-US" baseline="0" dirty="0"/>
              <a:t>You can use an existing model or a managed service like Amazon Rekognition Custom Labels to:</a:t>
            </a:r>
          </a:p>
          <a:p>
            <a:endParaRPr lang="en-US" baseline="0" dirty="0"/>
          </a:p>
          <a:p>
            <a:pPr marL="171450" indent="-171450">
              <a:buFont typeface="Arial" panose="020B0604020202020204" pitchFamily="34" charset="0"/>
              <a:buChar char="•"/>
            </a:pPr>
            <a:r>
              <a:rPr lang="en-US" b="1" baseline="0" dirty="0"/>
              <a:t>Simplify data labeling </a:t>
            </a:r>
            <a:r>
              <a:rPr lang="en-US" baseline="0" dirty="0"/>
              <a:t>– Amazon Rekognition Custom Labels provides a UI for labeling images, including defining bounding boxes. </a:t>
            </a:r>
          </a:p>
          <a:p>
            <a:pPr marL="171450" indent="-171450">
              <a:buFont typeface="Arial" panose="020B0604020202020204" pitchFamily="34" charset="0"/>
              <a:buChar char="•"/>
            </a:pPr>
            <a:r>
              <a:rPr lang="en-US" b="1" baseline="0" dirty="0"/>
              <a:t>Provide automated machine learning</a:t>
            </a:r>
            <a:r>
              <a:rPr lang="en-US" baseline="0" dirty="0"/>
              <a:t> – Amazon Rekognition Custom Labels includes automated machine learning capabilities that handle the ML process for you. When you provide training images, Amazon Rekognition Custom Labels can automatically load and inspect the data, select the correct machine learning algorithms, train a model, and provide model performance metrics.</a:t>
            </a:r>
          </a:p>
          <a:p>
            <a:pPr marL="171450" indent="-171450">
              <a:buFont typeface="Arial" panose="020B0604020202020204" pitchFamily="34" charset="0"/>
              <a:buChar char="•"/>
            </a:pPr>
            <a:r>
              <a:rPr lang="en-US" b="1" dirty="0"/>
              <a:t>Provide simplified model evaluation, inference, and feedback </a:t>
            </a:r>
            <a:r>
              <a:rPr lang="en-US" dirty="0"/>
              <a:t>– You evaluate your custom model’s performance on your test set. For every image in the test set, you can see the side-by-side comparison of the model’s prediction versus the label that it assigned. You can also review detailed performance metrics. You can start using your model immediately for image analysis, or you can iterate and retrain new versions with more images to improve performance. </a:t>
            </a:r>
          </a:p>
          <a:p>
            <a:endParaRPr lang="en-US" dirty="0"/>
          </a:p>
          <a:p>
            <a:r>
              <a:rPr lang="en-US" dirty="0"/>
              <a:t>After you start using your model, you can track your predictions, correct any mistakes, and use the feedback data to retrain new model versions and improve performance. </a:t>
            </a:r>
            <a:endParaRPr lang="en-US" baseline="0" dirty="0"/>
          </a:p>
          <a:p>
            <a:endParaRPr lang="en-US" baseline="0" dirty="0"/>
          </a:p>
          <a:p>
            <a:endParaRPr lang="en-US" baseline="0" dirty="0"/>
          </a:p>
          <a:p>
            <a:endParaRPr lang="en-US" baseline="0" dirty="0"/>
          </a:p>
          <a:p>
            <a:endParaRPr lang="en-US" baseline="0" dirty="0"/>
          </a:p>
        </p:txBody>
      </p:sp>
    </p:spTree>
    <p:extLst>
      <p:ext uri="{BB962C8B-B14F-4D97-AF65-F5344CB8AC3E}">
        <p14:creationId xmlns:p14="http://schemas.microsoft.com/office/powerpoint/2010/main" val="3996660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a typical process for training a computer vision model, which includes the Amazon Rekognition Custom Labels feature.</a:t>
            </a:r>
          </a:p>
          <a:p>
            <a:endParaRPr lang="en-US" dirty="0"/>
          </a:p>
          <a:p>
            <a:r>
              <a:rPr lang="en-US" b="1" dirty="0"/>
              <a:t>Step 1 – </a:t>
            </a:r>
            <a:r>
              <a:rPr lang="en-US" baseline="0" dirty="0"/>
              <a:t>Collect images that contain the objects or</a:t>
            </a:r>
            <a:r>
              <a:rPr lang="en-US" dirty="0"/>
              <a:t> </a:t>
            </a:r>
            <a:r>
              <a:rPr lang="en-US" baseline="0" dirty="0"/>
              <a:t>scenes you want to find.</a:t>
            </a:r>
          </a:p>
          <a:p>
            <a:r>
              <a:rPr lang="en-US" b="1" baseline="0" dirty="0"/>
              <a:t>Step 2 – </a:t>
            </a:r>
            <a:r>
              <a:rPr lang="en-US" baseline="0" dirty="0"/>
              <a:t>Upload and label images from your computer or Amazon S3, or import an Amazon SageMaker Ground Truth .manifest file for already labeled images.</a:t>
            </a:r>
          </a:p>
          <a:p>
            <a:r>
              <a:rPr lang="en-US" b="1" baseline="0" dirty="0"/>
              <a:t>Step 3 – </a:t>
            </a:r>
            <a:r>
              <a:rPr lang="en-US" baseline="0" dirty="0"/>
              <a:t>Create a dataset to evaluate your model’s performance, select an existing dataset, or split your training dataset for testing.</a:t>
            </a:r>
          </a:p>
          <a:p>
            <a:r>
              <a:rPr lang="en-US" b="1" baseline="0" dirty="0"/>
              <a:t>Step 4 - </a:t>
            </a:r>
            <a:r>
              <a:rPr lang="en-US" baseline="0" dirty="0"/>
              <a:t>Train your custom model by using your training datasets. The best ML techniques will automatically be selected.</a:t>
            </a:r>
          </a:p>
          <a:p>
            <a:r>
              <a:rPr lang="en-US" b="1" baseline="0" dirty="0"/>
              <a:t>Step 5</a:t>
            </a:r>
            <a:r>
              <a:rPr lang="en-US" baseline="0" dirty="0"/>
              <a:t> - Evaluate your model performance on your test dataset. Improve your model by adding images to the training dataset.</a:t>
            </a:r>
          </a:p>
          <a:p>
            <a:r>
              <a:rPr lang="en-US" b="1" baseline="0" dirty="0"/>
              <a:t>Step 6 - </a:t>
            </a:r>
            <a:r>
              <a:rPr lang="en-US" baseline="0" dirty="0"/>
              <a:t>Use your customer model to analyze images with an API operation.</a:t>
            </a:r>
          </a:p>
          <a:p>
            <a:endParaRPr lang="en-US" dirty="0"/>
          </a:p>
        </p:txBody>
      </p:sp>
    </p:spTree>
    <p:extLst>
      <p:ext uri="{BB962C8B-B14F-4D97-AF65-F5344CB8AC3E}">
        <p14:creationId xmlns:p14="http://schemas.microsoft.com/office/powerpoint/2010/main" val="3273514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developing a custom model to analyze images requires time, expertise, and resources. It often takes months to complete. Additionally, it can require thousands or tens of thousands of hand-labeled images to provide the model with enough data to make decisions accurately. It can take months to generate and gather this data, and it can require large teams of labelers to prepare it for use in machine learning. </a:t>
            </a:r>
          </a:p>
          <a:p>
            <a:endParaRPr lang="en-US" dirty="0"/>
          </a:p>
          <a:p>
            <a:r>
              <a:rPr lang="en-US" dirty="0"/>
              <a:t>Amazon Rekognition Custom Labels builds on the existing capabilities of Amazon Rekognition, which are already trained on tens of millions of images across many categories. Instead of thousands of images, you can upload a small set of training images that are specific to your use case. You typically use a few hundred images or less. You can upload training images by using the console. If your images are already labeled, Amazon Rekognition Custom Labels can begin training a model in a short time. If not, you can label the images directly in the labeling interface, or you can use Amazon SageMaker Ground Truth to label them for you. </a:t>
            </a:r>
          </a:p>
          <a:p>
            <a:endParaRPr lang="en-US" baseline="0" dirty="0"/>
          </a:p>
          <a:p>
            <a:r>
              <a:rPr lang="en-US" baseline="0" dirty="0"/>
              <a:t>Amazon Rekognition Custom Labels works best when you use different models for different domains. For example, if you must detect machine parts and plant health, you would use two different models.</a:t>
            </a:r>
          </a:p>
          <a:p>
            <a:endParaRPr lang="en-US" baseline="0" dirty="0"/>
          </a:p>
          <a:p>
            <a:r>
              <a:rPr lang="en-US" baseline="0" dirty="0"/>
              <a:t>Images that you select for training should be similar to the images that will be used for inference. You should use images that use various lighting conditions, backgrounds, and resolutions ideally that mirror images that you would want to perform detection on. If you can use the same source, as you would use in production, that works best.</a:t>
            </a:r>
          </a:p>
          <a:p>
            <a:endParaRPr lang="en-US" baseline="0" dirty="0"/>
          </a:p>
          <a:p>
            <a:r>
              <a:rPr lang="en-US" baseline="0" dirty="0"/>
              <a:t>The documentation includes additional guidelines on image type (JPEG or PNG), image size, resolution, and other properties.</a:t>
            </a:r>
          </a:p>
          <a:p>
            <a:endParaRPr lang="en-US" baseline="0" dirty="0"/>
          </a:p>
        </p:txBody>
      </p:sp>
    </p:spTree>
    <p:extLst>
      <p:ext uri="{BB962C8B-B14F-4D97-AF65-F5344CB8AC3E}">
        <p14:creationId xmlns:p14="http://schemas.microsoft.com/office/powerpoint/2010/main" val="1882011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contain information about images, labels, and bounding boxes that is needed to train and test an</a:t>
            </a:r>
            <a:r>
              <a:rPr lang="en-US" baseline="0" dirty="0"/>
              <a:t> Amazon Rekognition Custom Labels model.</a:t>
            </a:r>
          </a:p>
          <a:p>
            <a:endParaRPr lang="en-US" baseline="0" dirty="0"/>
          </a:p>
          <a:p>
            <a:r>
              <a:rPr lang="en-US" baseline="0" dirty="0"/>
              <a:t>You can use images from Amazon S3, or upload them from your computer to Amazon S3 as part of the process.</a:t>
            </a:r>
          </a:p>
          <a:p>
            <a:endParaRPr lang="en-US" baseline="0" dirty="0"/>
          </a:p>
          <a:p>
            <a:r>
              <a:rPr lang="en-US" baseline="0" dirty="0"/>
              <a:t>To train a model, your dataset should have at least two labels, with at least 10 images per label. Each image in your dataset must be labeled. You can use the Amazon Rekognition Custom Labels console or use Amazon SageMaker Ground Truth.</a:t>
            </a:r>
          </a:p>
          <a:p>
            <a:endParaRPr lang="en-US" baseline="0" dirty="0"/>
          </a:p>
          <a:p>
            <a:r>
              <a:rPr lang="en-US" baseline="0" dirty="0"/>
              <a:t>Amazon SageMaker Ground Truth enables you to use workers from your own workforce, Amazon Mechanical Turk, or a vendor company to label the images. You can import the results of these labeling efforts into an Amazon Rekognition Custom Labels dataset.</a:t>
            </a:r>
          </a:p>
          <a:p>
            <a:endParaRPr lang="en-US" baseline="0" dirty="0"/>
          </a:p>
          <a:p>
            <a:r>
              <a:rPr lang="en-US" baseline="0" dirty="0"/>
              <a:t>If you have images that are already labeled, you must convert the labels into an Amazon SageMaker Ground Truth manifest file. </a:t>
            </a:r>
            <a:r>
              <a:rPr lang="en-US" sz="1100" kern="1200" dirty="0">
                <a:solidFill>
                  <a:schemeClr val="tx1"/>
                </a:solidFill>
                <a:effectLst/>
                <a:latin typeface="+mn-lt"/>
                <a:ea typeface="+mn-ea"/>
                <a:cs typeface="+mn-cs"/>
              </a:rPr>
              <a:t>To learn more details about the format, refer to </a:t>
            </a:r>
            <a:r>
              <a:rPr lang="en-US" dirty="0">
                <a:hlinkClick r:id="rId3"/>
              </a:rPr>
              <a:t>https://docs.aws.amazon.com/rekognition/latest/customlabels-dg/cd-manifest-files.html</a:t>
            </a:r>
            <a:endParaRPr lang="en-US" baseline="0" dirty="0"/>
          </a:p>
          <a:p>
            <a:endParaRPr lang="en-US" baseline="0" dirty="0"/>
          </a:p>
        </p:txBody>
      </p:sp>
    </p:spTree>
    <p:extLst>
      <p:ext uri="{BB962C8B-B14F-4D97-AF65-F5344CB8AC3E}">
        <p14:creationId xmlns:p14="http://schemas.microsoft.com/office/powerpoint/2010/main" val="1078754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train an Amazon Rekognition Custom Labels model, your images must be labeled. A label indicates that an image contains an object, scene, or concept. </a:t>
            </a:r>
          </a:p>
          <a:p>
            <a:endParaRPr lang="en-US" dirty="0"/>
          </a:p>
          <a:p>
            <a:r>
              <a:rPr lang="en-US" dirty="0"/>
              <a:t>A dataset needs at least two defined labels. Each image must have at least one assigned label that identifies the object, scene, or concept in the image. </a:t>
            </a:r>
          </a:p>
          <a:p>
            <a:endParaRPr lang="en-US" dirty="0"/>
          </a:p>
          <a:p>
            <a:r>
              <a:rPr lang="en-US" b="1" dirty="0"/>
              <a:t>Scenes and concepts</a:t>
            </a:r>
          </a:p>
          <a:p>
            <a:r>
              <a:rPr lang="en-US" dirty="0"/>
              <a:t>You can apply labels to an image as a whole. These labels are known as </a:t>
            </a:r>
            <a:r>
              <a:rPr lang="en-US" i="0" u="none" dirty="0"/>
              <a:t>image-level labels</a:t>
            </a:r>
            <a:r>
              <a:rPr lang="en-US" dirty="0"/>
              <a:t>. They are useful for identifying scenes or concepts that you want to detect. For example, the following image shows a beach</a:t>
            </a:r>
            <a:r>
              <a:rPr lang="en-US" baseline="0" dirty="0"/>
              <a:t> scene from Ko Olina from the island of Oahu in the US state of Hawaii</a:t>
            </a:r>
            <a:r>
              <a:rPr lang="en-US" dirty="0"/>
              <a:t>. To train a model to detect beaches, you would add a </a:t>
            </a:r>
            <a:r>
              <a:rPr lang="en-US" i="1" dirty="0"/>
              <a:t>beach</a:t>
            </a:r>
            <a:r>
              <a:rPr lang="en-US" dirty="0"/>
              <a:t> label that applies to the entire image. </a:t>
            </a:r>
          </a:p>
          <a:p>
            <a:endParaRPr lang="en-US" dirty="0"/>
          </a:p>
          <a:p>
            <a:r>
              <a:rPr lang="en-US" b="1" dirty="0"/>
              <a:t>Objects</a:t>
            </a:r>
            <a:r>
              <a:rPr lang="en-US" b="1" baseline="0" dirty="0"/>
              <a:t> with bounding boxes</a:t>
            </a:r>
            <a:endParaRPr lang="en-US" b="1" dirty="0"/>
          </a:p>
          <a:p>
            <a:r>
              <a:rPr lang="en-US" dirty="0"/>
              <a:t>Labels can be applied to areas of an image that contain an object that you want to detect. For example, if you want your model to detect Amazon Echo devices, it must identify the types of Echo Devices that are in an image. The model needs information about where the devices are in the image, and a corresponding label that identifies the type of the device. This information is known as localization information. The location of the device is expressed as a bounding box. The example </a:t>
            </a:r>
            <a:r>
              <a:rPr lang="en-US" i="1" dirty="0"/>
              <a:t>Objects with bounding boxes </a:t>
            </a:r>
            <a:r>
              <a:rPr lang="en-US" dirty="0"/>
              <a:t>image shows a bounding box that surrounds an Amazon Echo Dot. The image also contains an Amazon Echo without a bounding box. </a:t>
            </a:r>
          </a:p>
          <a:p>
            <a:endParaRPr lang="en-US" dirty="0"/>
          </a:p>
        </p:txBody>
      </p:sp>
    </p:spTree>
    <p:extLst>
      <p:ext uri="{BB962C8B-B14F-4D97-AF65-F5344CB8AC3E}">
        <p14:creationId xmlns:p14="http://schemas.microsoft.com/office/powerpoint/2010/main" val="1200942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0" dirty="0"/>
              <a:t>Introducing Section 1: Introduction</a:t>
            </a:r>
            <a:r>
              <a:rPr lang="en-US" sz="1100" i="0" baseline="0" dirty="0"/>
              <a:t> to computer vision.</a:t>
            </a:r>
            <a:endParaRPr lang="en-US" sz="1100" i="1" dirty="0"/>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manifest</a:t>
            </a:r>
            <a:r>
              <a:rPr lang="en-US" baseline="0" dirty="0"/>
              <a:t> file for an image level label will typically contain the label, or </a:t>
            </a:r>
            <a:r>
              <a:rPr lang="en-US" i="1" baseline="0" dirty="0"/>
              <a:t>class-name</a:t>
            </a:r>
            <a:r>
              <a:rPr lang="en-US" baseline="0" dirty="0"/>
              <a:t>, along with some metadata about how the image was labeled.</a:t>
            </a:r>
          </a:p>
          <a:p>
            <a:endParaRPr lang="en-US" baseline="0" dirty="0"/>
          </a:p>
          <a:p>
            <a:endParaRPr lang="en-US" dirty="0"/>
          </a:p>
        </p:txBody>
      </p:sp>
    </p:spTree>
    <p:extLst>
      <p:ext uri="{BB962C8B-B14F-4D97-AF65-F5344CB8AC3E}">
        <p14:creationId xmlns:p14="http://schemas.microsoft.com/office/powerpoint/2010/main" val="2746775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object detection, the manifest will contain information about each labeled image. The bounding box identifies where the object is in</a:t>
            </a:r>
            <a:r>
              <a:rPr lang="en-US" baseline="0" dirty="0"/>
              <a:t> the image, along with the label that bounding box belongs to.</a:t>
            </a:r>
            <a:endParaRPr lang="en-US" dirty="0"/>
          </a:p>
        </p:txBody>
      </p:sp>
    </p:spTree>
    <p:extLst>
      <p:ext uri="{BB962C8B-B14F-4D97-AF65-F5344CB8AC3E}">
        <p14:creationId xmlns:p14="http://schemas.microsoft.com/office/powerpoint/2010/main" val="2747166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SageMaker Ground Truth enables you to build high-quality training datasets for your machine learning models. As mentioned earlier, you can use workers from Amazon Mechanical Turk, a vendor company, or an internal workforce with machine learning to create a labeled dataset. You can use the labeled dataset output from Ground Truth to train your own models. You can also use the labeled dataset</a:t>
            </a:r>
            <a:r>
              <a:rPr lang="en-US" baseline="0" dirty="0"/>
              <a:t> for Amazon Rekognition Custom Labels.</a:t>
            </a:r>
          </a:p>
          <a:p>
            <a:endParaRPr lang="en-US" dirty="0"/>
          </a:p>
          <a:p>
            <a:r>
              <a:rPr lang="en-US" dirty="0"/>
              <a:t>Ground Truth can use active learning to automate the labeling of your input data. </a:t>
            </a:r>
            <a:r>
              <a:rPr lang="en-US" i="1" dirty="0"/>
              <a:t>Active learning</a:t>
            </a:r>
            <a:r>
              <a:rPr lang="en-US" dirty="0"/>
              <a:t> is a machine learning technique that identifies data that should be labeled by your workers. In Ground Truth, this functionality is called automated data labeling. Automated data labeling can reduce the cost and time that it takes to label your dataset compared to using only humans. When you use automated labeling, you incur Amazon SageMaker training and inference costs.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recommend using automated data labeling on large datasets. The neural networks that are used with active learning need a large amount of data for every new dataset. Typically, the potential for highly accurate predictions increases when more data is provided. Data will only be automatically labeled if the neural network that is used in the automated labeling model can achieve an acceptably high level of accuracy. </a:t>
            </a:r>
            <a:r>
              <a:rPr lang="en-US" sz="1100" kern="1200" dirty="0">
                <a:solidFill>
                  <a:schemeClr val="tx1"/>
                </a:solidFill>
                <a:effectLst/>
                <a:latin typeface="+mn-lt"/>
                <a:ea typeface="+mn-ea"/>
                <a:cs typeface="+mn-cs"/>
              </a:rPr>
              <a:t>Data will be automatically labeled only if the neural network that’s used in the automated labeling model can achieve an acceptably high level of accuracy. With a larger dataset, the neural network has more potential to achieve high-enough level accuracy for automatic labeling. </a:t>
            </a:r>
            <a:r>
              <a:rPr lang="en-US" dirty="0"/>
              <a:t>Automated data labeling is most appropriate when you have thousands of data objects. The minimum number of objects allowed for automated data labeling is 1,250. However, we strongly suggest providing a minimum of 5,000 objects. </a:t>
            </a:r>
          </a:p>
          <a:p>
            <a:endParaRPr lang="en-US" dirty="0"/>
          </a:p>
          <a:p>
            <a:r>
              <a:rPr lang="en-US" dirty="0"/>
              <a:t>You enable automated data labeling when you create a labeling job. This process outlines how it works: </a:t>
            </a:r>
          </a:p>
          <a:p>
            <a:pPr marL="228600" indent="-228600">
              <a:buFont typeface="+mj-lt"/>
              <a:buAutoNum type="arabicPeriod"/>
            </a:pPr>
            <a:r>
              <a:rPr lang="en-US" dirty="0"/>
              <a:t>When Ground Truth starts an automated data labeling job, it selects a random sample of input data (objects) and sends it to human workers. </a:t>
            </a:r>
          </a:p>
          <a:p>
            <a:pPr marL="228600" indent="-228600">
              <a:buFont typeface="+mj-lt"/>
              <a:buAutoNum type="arabicPeriod"/>
            </a:pPr>
            <a:r>
              <a:rPr lang="en-US" dirty="0"/>
              <a:t>When the labeled data is returned, Ground Truth uses this data (the validation data) to validate the models that were trained for automated data labeling. </a:t>
            </a:r>
          </a:p>
          <a:p>
            <a:pPr marL="228600" indent="-228600">
              <a:buFont typeface="+mj-lt"/>
              <a:buAutoNum type="arabicPeriod"/>
            </a:pPr>
            <a:r>
              <a:rPr lang="en-US" dirty="0"/>
              <a:t>Ground Truth runs a batch transform job by using the validated model for inference on the validation data. Batch inference produces a confidence score and quality metric for each object in the validation data. </a:t>
            </a:r>
          </a:p>
          <a:p>
            <a:pPr marL="228600" indent="-228600">
              <a:buFont typeface="+mj-lt"/>
              <a:buAutoNum type="arabicPeriod"/>
            </a:pPr>
            <a:r>
              <a:rPr lang="en-US" dirty="0"/>
              <a:t>The automated labeling component uses these quality metrics and confidence scores to create a confidence score threshold that is designed to support label quality. </a:t>
            </a:r>
          </a:p>
          <a:p>
            <a:pPr marL="228600" indent="-228600">
              <a:buFont typeface="+mj-lt"/>
              <a:buAutoNum type="arabicPeriod"/>
            </a:pPr>
            <a:r>
              <a:rPr lang="en-US" dirty="0"/>
              <a:t>Ground Truth runs a batch transform job on the unlabeled data in the dataset by using the same validated model for inference. This job will produce a confidence score for each object. </a:t>
            </a:r>
          </a:p>
          <a:p>
            <a:pPr marL="228600" indent="-228600">
              <a:buFont typeface="+mj-lt"/>
              <a:buAutoNum type="arabicPeriod"/>
            </a:pPr>
            <a:r>
              <a:rPr lang="en-US" dirty="0"/>
              <a:t>The Ground Truth automated labeling component determines if the confidence score for each object (which was produced in step 5) meets the required threshold (which was determined in step 4). If the confidence score meets the threshold, the expected quality of automatic labeling exceeds the requested level of accuracy. That object is then considered to be automatically labeled. </a:t>
            </a:r>
          </a:p>
          <a:p>
            <a:pPr marL="228600" indent="-228600">
              <a:buFont typeface="+mj-lt"/>
              <a:buAutoNum type="arabicPeriod"/>
            </a:pPr>
            <a:r>
              <a:rPr lang="en-US" dirty="0"/>
              <a:t>Step 6 produces a dataset of unlabeled data with confidence scores. Ground Truth selects data points with low confidence scores from this dataset, and sends them to human workers for additional labeling.</a:t>
            </a:r>
          </a:p>
          <a:p>
            <a:pPr marL="228600" indent="-228600">
              <a:buFont typeface="+mj-lt"/>
              <a:buAutoNum type="arabicPeriod"/>
            </a:pPr>
            <a:r>
              <a:rPr lang="en-US" dirty="0"/>
              <a:t>Ground Truth uses the existing human-labeled data and the additional human-labeled data to train a new model. </a:t>
            </a:r>
          </a:p>
          <a:p>
            <a:pPr marL="228600" indent="-228600">
              <a:buFont typeface="+mj-lt"/>
              <a:buAutoNum type="arabicPeriod"/>
            </a:pPr>
            <a:r>
              <a:rPr lang="en-US" dirty="0"/>
              <a:t>The process is repeated until the dataset is fully labeled or until another stopping condition is met. For example, automatic labeling can stop when you meet your budget for human annotation. </a:t>
            </a:r>
          </a:p>
          <a:p>
            <a:endParaRPr lang="en-US" dirty="0"/>
          </a:p>
          <a:p>
            <a:endParaRPr lang="en-US" dirty="0"/>
          </a:p>
        </p:txBody>
      </p:sp>
    </p:spTree>
    <p:extLst>
      <p:ext uri="{BB962C8B-B14F-4D97-AF65-F5344CB8AC3E}">
        <p14:creationId xmlns:p14="http://schemas.microsoft.com/office/powerpoint/2010/main" val="2506890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a:t>
            </a:r>
            <a:r>
              <a:rPr lang="en-US" baseline="0" dirty="0"/>
              <a:t> before you train your model is to identify a test dataset. You will use this test dataset to validate and evaluate the model’s performance by performing an inference on the images that are in the test dataset. You will then compare the results with the labeling information that is in the training dataset.</a:t>
            </a:r>
          </a:p>
          <a:p>
            <a:endParaRPr lang="en-US" baseline="0" dirty="0"/>
          </a:p>
          <a:p>
            <a:r>
              <a:rPr lang="en-US" baseline="0" dirty="0"/>
              <a:t>You can create your own test dataset. Alternatively, you can use Amazon Rekognition Custom Labels to split your training dataset into two datasets by using an 80/20 split. This split means that 80 percent of the data is used for training and 20 percent of the data is used for testing.</a:t>
            </a:r>
          </a:p>
          <a:p>
            <a:endParaRPr lang="en-US" dirty="0"/>
          </a:p>
        </p:txBody>
      </p:sp>
    </p:spTree>
    <p:extLst>
      <p:ext uri="{BB962C8B-B14F-4D97-AF65-F5344CB8AC3E}">
        <p14:creationId xmlns:p14="http://schemas.microsoft.com/office/powerpoint/2010/main" val="328858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you define the training and test datasets, Amazon Rekognition Custom Labels can automatically train the model for you. Amazon Rekognition Custom Labels automatically loads and inspects the data, selects the correct machine learning algorithms, trains a model, and provides model performance metrics.</a:t>
            </a:r>
          </a:p>
          <a:p>
            <a:endParaRPr lang="en-US" baseline="0" dirty="0"/>
          </a:p>
          <a:p>
            <a:r>
              <a:rPr lang="en-US" dirty="0"/>
              <a:t>You are charged for the amount of time</a:t>
            </a:r>
            <a:r>
              <a:rPr lang="en-US" baseline="0" dirty="0"/>
              <a:t> that a model takes to train. A dataset that contains more images and labels will take longer to train.</a:t>
            </a:r>
            <a:endParaRPr lang="en-US" dirty="0"/>
          </a:p>
        </p:txBody>
      </p:sp>
    </p:spTree>
    <p:extLst>
      <p:ext uri="{BB962C8B-B14F-4D97-AF65-F5344CB8AC3E}">
        <p14:creationId xmlns:p14="http://schemas.microsoft.com/office/powerpoint/2010/main" val="1253742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training is complete, you evaluate the performance of the model. </a:t>
            </a:r>
          </a:p>
          <a:p>
            <a:endParaRPr lang="en-US" dirty="0"/>
          </a:p>
          <a:p>
            <a:r>
              <a:rPr lang="en-US" dirty="0"/>
              <a:t>During testing, Amazon Rekognition Custom Labels predicts if a test image contains a custom label. The confidence score is a value that quantifies the certainty of the model’s prediction. </a:t>
            </a:r>
          </a:p>
          <a:p>
            <a:endParaRPr lang="en-US" dirty="0"/>
          </a:p>
          <a:p>
            <a:r>
              <a:rPr lang="en-US" dirty="0"/>
              <a:t>Since</a:t>
            </a:r>
            <a:r>
              <a:rPr lang="en-US" baseline="0" dirty="0"/>
              <a:t> this is a classification problem, the results can be mapped to a confusion matrix:</a:t>
            </a:r>
            <a:endParaRPr lang="en-US" dirty="0"/>
          </a:p>
          <a:p>
            <a:pPr marL="228600" indent="-228600">
              <a:buFont typeface="Arial" panose="020B0604020202020204" pitchFamily="34" charset="0"/>
              <a:buChar char="•"/>
            </a:pPr>
            <a:r>
              <a:rPr lang="en-US" i="1" dirty="0"/>
              <a:t>True positive (TP)</a:t>
            </a:r>
            <a:r>
              <a:rPr lang="en-US" dirty="0"/>
              <a:t> – The Amazon Rekognition Custom Labels model correctly predicts the presence of the custom label in the test image. That is, the predicted label is also a </a:t>
            </a:r>
            <a:r>
              <a:rPr lang="en-US" i="1" dirty="0"/>
              <a:t>ground truth </a:t>
            </a:r>
            <a:r>
              <a:rPr lang="en-US" dirty="0"/>
              <a:t>label for that image. For example, Amazon Rekognition Custom Labels correctly returns a </a:t>
            </a:r>
            <a:r>
              <a:rPr lang="en-US" i="1" dirty="0"/>
              <a:t>cat </a:t>
            </a:r>
            <a:r>
              <a:rPr lang="en-US" dirty="0"/>
              <a:t>label when a cat is present in an image. </a:t>
            </a:r>
          </a:p>
          <a:p>
            <a:pPr marL="228600" indent="-228600">
              <a:buFont typeface="Arial" panose="020B0604020202020204" pitchFamily="34" charset="0"/>
              <a:buChar char="•"/>
            </a:pPr>
            <a:r>
              <a:rPr lang="en-US" i="1" dirty="0"/>
              <a:t>False positive</a:t>
            </a:r>
            <a:r>
              <a:rPr lang="en-US" dirty="0"/>
              <a:t> (FP) – The Amazon Rekognition Custom Labels model incorrectly predicts the presence of a custom label in a test image. That is, the predicted label isn’t a ground truth label for the image. For example, Amazon Rekognition Custom Labels returns a </a:t>
            </a:r>
            <a:r>
              <a:rPr lang="en-US" i="1" dirty="0"/>
              <a:t>cat </a:t>
            </a:r>
            <a:r>
              <a:rPr lang="en-US" dirty="0"/>
              <a:t>label, but there is no cat label in the ground truth for that image. </a:t>
            </a:r>
          </a:p>
          <a:p>
            <a:pPr marL="228600" indent="-228600">
              <a:buFont typeface="Arial" panose="020B0604020202020204" pitchFamily="34" charset="0"/>
              <a:buChar char="•"/>
            </a:pPr>
            <a:r>
              <a:rPr lang="en-US" i="1" dirty="0"/>
              <a:t>False negative</a:t>
            </a:r>
            <a:r>
              <a:rPr lang="en-US" dirty="0"/>
              <a:t> (FN) – The Amazon Rekognition Custom Labels model doesn't predict that a custom label is present in the image, but the ground truth for that image includes this label. For example, Amazon Rekognition Custom Labels doesn’t return a </a:t>
            </a:r>
            <a:r>
              <a:rPr lang="en-US" i="1" dirty="0"/>
              <a:t>cat </a:t>
            </a:r>
            <a:r>
              <a:rPr lang="en-US" dirty="0"/>
              <a:t>custom label for an image that contains a cat. </a:t>
            </a:r>
          </a:p>
          <a:p>
            <a:pPr marL="228600" indent="-228600">
              <a:buFont typeface="Arial" panose="020B0604020202020204" pitchFamily="34" charset="0"/>
              <a:buChar char="•"/>
            </a:pPr>
            <a:r>
              <a:rPr lang="en-US" i="1" dirty="0"/>
              <a:t>True negative</a:t>
            </a:r>
            <a:r>
              <a:rPr lang="en-US" dirty="0"/>
              <a:t> (TN) – The Amazon Rekognition Custom Labels model correctly predicts that a custom label isn't present in the test image. For example, Amazon Rekognition Custom Labels doesn’t return a </a:t>
            </a:r>
            <a:r>
              <a:rPr lang="en-US" i="1" dirty="0"/>
              <a:t>cat </a:t>
            </a:r>
            <a:r>
              <a:rPr lang="en-US" dirty="0"/>
              <a:t>label for an image that doesn’t contain a cat. </a:t>
            </a:r>
          </a:p>
          <a:p>
            <a:pPr marL="228600" indent="-228600">
              <a:buFont typeface="Arial" panose="020B0604020202020204" pitchFamily="34" charset="0"/>
              <a:buChar char="•"/>
            </a:pPr>
            <a:endParaRPr lang="en-US" dirty="0"/>
          </a:p>
          <a:p>
            <a:r>
              <a:rPr lang="en-US" dirty="0"/>
              <a:t>The console provides access to true positive, false positive, and false negative values for each image in your test dataset. </a:t>
            </a:r>
          </a:p>
          <a:p>
            <a:endParaRPr lang="en-US" dirty="0"/>
          </a:p>
          <a:p>
            <a:r>
              <a:rPr lang="en-US" dirty="0"/>
              <a:t>These prediction results are used to calculate the various metrics for each label and an aggregate of metrics for your entire test set. The same definitions apply to predictions that the model makes at the bounding-box level. With bounding boxes, all metrics are calculated over each bounding box (whether prediction or ground truth) in each test image. </a:t>
            </a:r>
          </a:p>
          <a:p>
            <a:endParaRPr lang="en-US" dirty="0"/>
          </a:p>
          <a:p>
            <a:r>
              <a:rPr lang="en-US" dirty="0"/>
              <a:t>To help you, Amazon Rekognition Custom Labels provides summary metrics and evaluation metrics for each label. </a:t>
            </a:r>
          </a:p>
          <a:p>
            <a:endParaRPr lang="en-US" dirty="0"/>
          </a:p>
          <a:p>
            <a:r>
              <a:rPr lang="en-US" b="1" dirty="0"/>
              <a:t>Precision metrics</a:t>
            </a:r>
          </a:p>
          <a:p>
            <a:r>
              <a:rPr lang="en-US" dirty="0"/>
              <a:t>Amazon Rekognition Custom Labels provides precision metrics for each label and an average precision metric for the entire test dataset. </a:t>
            </a:r>
          </a:p>
          <a:p>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Precision</a:t>
            </a:r>
            <a:r>
              <a:rPr lang="en-US" sz="1100" baseline="0" dirty="0">
                <a:latin typeface="Amazon Ember Light" panose="020B0403020204020204" pitchFamily="34" charset="0"/>
                <a:ea typeface="Amazon Ember Light" panose="020B0403020204020204" pitchFamily="34" charset="0"/>
                <a:cs typeface="Amazon Ember Light" panose="020B0403020204020204" pitchFamily="34" charset="0"/>
              </a:rPr>
              <a:t> is the p</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roportion of positive results that were correctly classified</a:t>
            </a:r>
          </a:p>
          <a:p>
            <a:endParaRPr lang="en-US" dirty="0"/>
          </a:p>
          <a:p>
            <a:r>
              <a:rPr lang="en-US" b="1" dirty="0"/>
              <a:t>Recall metrics</a:t>
            </a:r>
          </a:p>
          <a:p>
            <a:r>
              <a:rPr lang="en-US" dirty="0"/>
              <a:t>Amazon Rekognition Custom Labels provides average recall metrics for each label and an average recall metric for the entire test dataset. </a:t>
            </a:r>
          </a:p>
          <a:p>
            <a:r>
              <a:rPr lang="en-US" i="1" dirty="0"/>
              <a:t>Recall</a:t>
            </a:r>
            <a:r>
              <a:rPr lang="en-US" dirty="0"/>
              <a:t> is the fraction of your test set labels that were correctly</a:t>
            </a:r>
            <a:r>
              <a:rPr lang="en-US" baseline="0" dirty="0"/>
              <a:t> classified. In our example that would be how many cats were correctly classified.</a:t>
            </a:r>
            <a:endParaRPr lang="en-US" dirty="0"/>
          </a:p>
          <a:p>
            <a:r>
              <a:rPr lang="en-US" dirty="0"/>
              <a:t> </a:t>
            </a:r>
          </a:p>
          <a:p>
            <a:r>
              <a:rPr lang="en-US" b="1" dirty="0"/>
              <a:t>Overall model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Rekognition Custom Labels provides an average model performance score for each label and an average model performance score for the entire test dataset. </a:t>
            </a:r>
            <a:r>
              <a:rPr lang="en-US" kern="1200" dirty="0">
                <a:solidFill>
                  <a:schemeClr val="tx1"/>
                </a:solidFill>
                <a:effectLst/>
              </a:rPr>
              <a:t>The F1 Score combines precision and recall together to give you just one number to quantify the overall performance of a particular ML algorithm. You should look at using F1 score when you have a class imbalance but want to preserve the equality between precision and sensitivity.</a:t>
            </a:r>
            <a:r>
              <a:rPr lang="en-US" kern="1200" baseline="0" dirty="0">
                <a:solidFill>
                  <a:schemeClr val="tx1"/>
                </a:solidFill>
                <a:effectLst/>
              </a:rPr>
              <a:t> </a:t>
            </a:r>
            <a:r>
              <a:rPr lang="en-US" dirty="0"/>
              <a:t>A higher value means better model performance for both recall and precision.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If you're satisfied with the accuracy of your model, you can start to use it.</a:t>
            </a:r>
          </a:p>
          <a:p>
            <a:endParaRPr lang="en-US" dirty="0"/>
          </a:p>
        </p:txBody>
      </p:sp>
    </p:spTree>
    <p:extLst>
      <p:ext uri="{BB962C8B-B14F-4D97-AF65-F5344CB8AC3E}">
        <p14:creationId xmlns:p14="http://schemas.microsoft.com/office/powerpoint/2010/main" val="3092003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a:t>
            </a:r>
          </a:p>
          <a:p>
            <a:r>
              <a:rPr lang="en-US" dirty="0"/>
              <a:t>In general, you can improve the quality of your model with larger quantities of better-quality data. Use training images that clearly show the object or scene and don’t include many things that you are not interested in. For bounding boxes around objects, use training images that show the object fully visible and not hidden by other objects. </a:t>
            </a:r>
          </a:p>
          <a:p>
            <a:endParaRPr lang="en-US" dirty="0"/>
          </a:p>
          <a:p>
            <a:r>
              <a:rPr lang="en-US" dirty="0"/>
              <a:t>Make sure that your training and test datasets match the type of images that you will eventually run inference on. For objects, where you have just a few training examples (like logos), you should provide bounding boxes around the logo in your test images. These images represent the scenarios that you want to localize the object in. </a:t>
            </a:r>
          </a:p>
          <a:p>
            <a:endParaRPr lang="en-US" dirty="0"/>
          </a:p>
          <a:p>
            <a:r>
              <a:rPr lang="en-US" b="1" dirty="0"/>
              <a:t>Reducing false positives (better precision) </a:t>
            </a:r>
          </a:p>
          <a:p>
            <a:pPr marL="171450" indent="-171450">
              <a:buFont typeface="Arial" panose="020B0604020202020204" pitchFamily="34" charset="0"/>
              <a:buChar char="•"/>
            </a:pPr>
            <a:r>
              <a:rPr lang="en-US" dirty="0"/>
              <a:t>First, check if increasing the confidence threshold enables you to keep the correct predictions while eliminating false positives. Increasing the confidence threshold eventually results in diminishing gains because of the tradeoff between precision and recall for a given model. </a:t>
            </a:r>
          </a:p>
          <a:p>
            <a:pPr marL="171450" indent="-171450">
              <a:buFont typeface="Arial" panose="020B0604020202020204" pitchFamily="34" charset="0"/>
              <a:buChar char="•"/>
            </a:pPr>
            <a:r>
              <a:rPr lang="en-US" dirty="0"/>
              <a:t>You might see one or more of your custom labels of interest (A) consistently get confused with the same class of objects (but not a label that you're interested in) (B). To help, add B as an object class as a label to your training dataset (along with the images that you got the false positive on). Effectively, you're helping the model learn to predict B and not A through the new training images. </a:t>
            </a:r>
          </a:p>
          <a:p>
            <a:pPr marL="171450" indent="-171450">
              <a:buFont typeface="Arial" panose="020B0604020202020204" pitchFamily="34" charset="0"/>
              <a:buChar char="•"/>
            </a:pPr>
            <a:r>
              <a:rPr lang="en-US" dirty="0"/>
              <a:t>You might find that the model is confused between two of your custom labels (A and B)—the test image with label A is predicted as having label B and vice versa. In this case, first check for mislabeled images in your training and test sets. Also, adding more training images that reflect this confusion will help a retrained model learn to better discriminate between A and B. </a:t>
            </a:r>
          </a:p>
          <a:p>
            <a:endParaRPr lang="en-US" dirty="0"/>
          </a:p>
          <a:p>
            <a:r>
              <a:rPr lang="en-US" b="1" dirty="0"/>
              <a:t>Reducing false negatives (better recall) </a:t>
            </a:r>
          </a:p>
          <a:p>
            <a:pPr marL="171450" indent="-171450">
              <a:buFont typeface="Arial" panose="020B0604020202020204" pitchFamily="34" charset="0"/>
              <a:buChar char="•"/>
            </a:pPr>
            <a:r>
              <a:rPr lang="en-US" dirty="0"/>
              <a:t>Lower the confidence threshold to improve recall.</a:t>
            </a:r>
          </a:p>
          <a:p>
            <a:pPr marL="171450" indent="-171450">
              <a:buFont typeface="Arial" panose="020B0604020202020204" pitchFamily="34" charset="0"/>
              <a:buChar char="•"/>
            </a:pPr>
            <a:r>
              <a:rPr lang="en-US" dirty="0"/>
              <a:t>Use better examples to model the variety of both the object and the images in which they appear. </a:t>
            </a:r>
          </a:p>
          <a:p>
            <a:pPr marL="171450" indent="-171450">
              <a:buFont typeface="Arial" panose="020B0604020202020204" pitchFamily="34" charset="0"/>
              <a:buChar char="•"/>
            </a:pPr>
            <a:r>
              <a:rPr lang="en-US" dirty="0"/>
              <a:t>Split your label into two classes that are easier to learn. For example, instead of </a:t>
            </a:r>
            <a:r>
              <a:rPr lang="en-US" i="1" dirty="0"/>
              <a:t>good cookies </a:t>
            </a:r>
            <a:r>
              <a:rPr lang="en-US" dirty="0"/>
              <a:t>and </a:t>
            </a:r>
            <a:r>
              <a:rPr lang="en-US" i="1" dirty="0"/>
              <a:t>bad cookies</a:t>
            </a:r>
            <a:r>
              <a:rPr lang="en-US" dirty="0"/>
              <a:t>, you might want </a:t>
            </a:r>
            <a:r>
              <a:rPr lang="en-US" i="1" dirty="0"/>
              <a:t>good cookies</a:t>
            </a:r>
            <a:r>
              <a:rPr lang="en-US" dirty="0"/>
              <a:t>, </a:t>
            </a:r>
            <a:r>
              <a:rPr lang="en-US" i="1" dirty="0"/>
              <a:t>burnt cookies</a:t>
            </a:r>
            <a:r>
              <a:rPr lang="en-US" dirty="0"/>
              <a:t>, and </a:t>
            </a:r>
            <a:r>
              <a:rPr lang="en-US" i="1" dirty="0"/>
              <a:t>broken cookies </a:t>
            </a:r>
            <a:r>
              <a:rPr lang="en-US" dirty="0"/>
              <a:t>to help the model better learn each unique concept. </a:t>
            </a:r>
          </a:p>
          <a:p>
            <a:endParaRPr lang="en-US" dirty="0"/>
          </a:p>
        </p:txBody>
      </p:sp>
    </p:spTree>
    <p:extLst>
      <p:ext uri="{BB962C8B-B14F-4D97-AF65-F5344CB8AC3E}">
        <p14:creationId xmlns:p14="http://schemas.microsoft.com/office/powerpoint/2010/main" val="3848473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satisfied with the performance of your model, you can make it available for use by starting it</a:t>
            </a:r>
            <a:r>
              <a:rPr lang="en-US" baseline="0" dirty="0"/>
              <a:t> from the console or by using code.</a:t>
            </a:r>
          </a:p>
          <a:p>
            <a:endParaRPr lang="en-US" baseline="0" dirty="0"/>
          </a:p>
          <a:p>
            <a:r>
              <a:rPr lang="en-US" baseline="0" dirty="0"/>
              <a:t>After the model is running, you can perform an inference by using the AWS CLI or the SDK.</a:t>
            </a:r>
          </a:p>
          <a:p>
            <a:endParaRPr lang="en-US" baseline="0" dirty="0"/>
          </a:p>
          <a:p>
            <a:r>
              <a:rPr lang="en-US" baseline="0" dirty="0"/>
              <a:t>When you call the API, you specify:</a:t>
            </a:r>
          </a:p>
          <a:p>
            <a:endParaRPr lang="en-US" baseline="0" dirty="0"/>
          </a:p>
          <a:p>
            <a:pPr marL="171450" indent="-171450">
              <a:buFont typeface="Arial" panose="020B0604020202020204" pitchFamily="34" charset="0"/>
              <a:buChar char="•"/>
            </a:pPr>
            <a:r>
              <a:rPr lang="en-US" dirty="0"/>
              <a:t>The Amazon Resource Name (ARN) of the Amazon Rekognition Custom Labels model that you want to use. </a:t>
            </a:r>
          </a:p>
          <a:p>
            <a:pPr marL="171450" indent="-171450">
              <a:buFont typeface="Arial" panose="020B0604020202020204" pitchFamily="34" charset="0"/>
              <a:buChar char="•"/>
            </a:pPr>
            <a:r>
              <a:rPr lang="en-US" dirty="0"/>
              <a:t>The image that you want the model to make a prediction with. You can provide an input image as an image byte array (base64-encoded image bytes) or as an Amazon S3 object.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Custom labels are returned in an array of </a:t>
            </a:r>
            <a:r>
              <a:rPr lang="en-US" dirty="0">
                <a:hlinkClick r:id="rId3"/>
              </a:rPr>
              <a:t>Custom Label</a:t>
            </a:r>
            <a:r>
              <a:rPr lang="en-US" dirty="0"/>
              <a:t> objects. Each custom label represents a single object, scene, or concept that is found in the image. A custom label includes: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 label for the object, scene, or concept that was found in the image.</a:t>
            </a:r>
          </a:p>
          <a:p>
            <a:pPr marL="171450" indent="-171450">
              <a:buFont typeface="Arial" panose="020B0604020202020204" pitchFamily="34" charset="0"/>
              <a:buChar char="•"/>
            </a:pPr>
            <a:r>
              <a:rPr lang="en-US" dirty="0"/>
              <a:t>A bounding box for objects that were found in the image. The bounding box coordinates show where the object is located on the source image. The coordinate values are a ratio of the overall image size. </a:t>
            </a:r>
          </a:p>
          <a:p>
            <a:pPr marL="171450" indent="-171450">
              <a:buFont typeface="Arial" panose="020B0604020202020204" pitchFamily="34" charset="0"/>
              <a:buChar char="•"/>
            </a:pPr>
            <a:r>
              <a:rPr lang="en-US" dirty="0"/>
              <a:t>The confidence that Amazon Rekognition Custom Labels has in the accuracy of the label and bounding box. </a:t>
            </a:r>
          </a:p>
          <a:p>
            <a:pPr marL="171450" indent="-171450">
              <a:buFont typeface="Arial" panose="020B0604020202020204" pitchFamily="34" charset="0"/>
              <a:buChar char="•"/>
            </a:pPr>
            <a:endParaRPr lang="en-US" dirty="0"/>
          </a:p>
          <a:p>
            <a:r>
              <a:rPr lang="en-US" dirty="0"/>
              <a:t>During training, a model calculates a threshold value that determines if a prediction for a label is true. By default, the DetectCustomLabels operation doesn't return labels with confidence value that is less than the model's calculated threshold value. To filter the labels that are returned, specify a value for MinConfidence that is greater than the model's calculated threshold. You can get the model's calculated threshold from the model's training results shown in the Amazon Rekognition Custom Labels console. To get all the labels regardless of confidence, specify a MinConfidence value of </a:t>
            </a:r>
            <a:r>
              <a:rPr lang="en-US" i="1" dirty="0"/>
              <a:t>0</a:t>
            </a:r>
            <a:r>
              <a:rPr lang="en-US" dirty="0"/>
              <a:t>. </a:t>
            </a:r>
          </a:p>
          <a:p>
            <a:endParaRPr lang="en-US" dirty="0"/>
          </a:p>
          <a:p>
            <a:r>
              <a:rPr lang="en-US" dirty="0"/>
              <a:t>If you find that the confidence values returned by the DetectCustomLabels operation are too low, consider retraining the model. You can restrict the number of custom labels that are returned from the DetectCustomLabels operation by specifying the MaxResults input parameter. The returned results are sorted from the highest confidence to the lowest confidence. </a:t>
            </a:r>
          </a:p>
          <a:p>
            <a:endParaRPr lang="en-US" baseline="0" dirty="0"/>
          </a:p>
          <a:p>
            <a:endParaRPr lang="en-US" dirty="0"/>
          </a:p>
          <a:p>
            <a:endParaRPr lang="en-US" dirty="0"/>
          </a:p>
          <a:p>
            <a:endParaRPr lang="en-US" dirty="0"/>
          </a:p>
        </p:txBody>
      </p:sp>
    </p:spTree>
    <p:extLst>
      <p:ext uri="{BB962C8B-B14F-4D97-AF65-F5344CB8AC3E}">
        <p14:creationId xmlns:p14="http://schemas.microsoft.com/office/powerpoint/2010/main" val="2447985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t>Your instructor will now either demonstrate how to label images with Amazon </a:t>
            </a:r>
            <a:r>
              <a:rPr lang="en-US" dirty="0" err="1"/>
              <a:t>SageMaker</a:t>
            </a:r>
            <a:r>
              <a:rPr lang="en-US" dirty="0"/>
              <a:t> Ground Truth or provide you with access to a recorded demonstration.</a:t>
            </a:r>
            <a:endParaRPr lang="en-US" sz="1100" dirty="0"/>
          </a:p>
        </p:txBody>
      </p:sp>
    </p:spTree>
    <p:extLst>
      <p:ext uri="{BB962C8B-B14F-4D97-AF65-F5344CB8AC3E}">
        <p14:creationId xmlns:p14="http://schemas.microsoft.com/office/powerpoint/2010/main" val="2597959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Some key</a:t>
            </a:r>
            <a:r>
              <a:rPr lang="en-US" sz="1200" baseline="0" dirty="0">
                <a:latin typeface="+mn-lt"/>
              </a:rPr>
              <a:t> takeaways from this section of the module include:</a:t>
            </a:r>
            <a:endParaRPr lang="en-US" sz="1200" dirty="0">
              <a:solidFill>
                <a:srgbClr val="000000"/>
              </a:solidFill>
              <a:latin typeface="+mn-lt"/>
              <a:ea typeface="Amazon Ember" panose="02000000000000000000" pitchFamily="2" charset="0"/>
              <a:cs typeface="Amazon Ember Light" panose="020B0403020204020204" pitchFamily="34" charset="0"/>
            </a:endParaRP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latin typeface="+mn-lt"/>
              </a:rPr>
              <a:t>Models must be trained for the specific domain that you want to analyze</a:t>
            </a:r>
          </a:p>
          <a:p>
            <a:pPr marL="171450" indent="-171450">
              <a:buFont typeface="Arial" panose="020B0604020202020204" pitchFamily="34" charset="0"/>
              <a:buChar char="•"/>
            </a:pPr>
            <a:r>
              <a:rPr lang="en-US" dirty="0">
                <a:latin typeface="+mn-lt"/>
              </a:rPr>
              <a:t>You can set custom labeling for the specific business case </a:t>
            </a:r>
          </a:p>
          <a:p>
            <a:pPr marL="628650" lvl="1" indent="-171450">
              <a:buFont typeface="Arial" panose="020B0604020202020204" pitchFamily="34" charset="0"/>
              <a:buChar char="•"/>
            </a:pPr>
            <a:r>
              <a:rPr lang="en-US" dirty="0">
                <a:latin typeface="+mn-lt"/>
              </a:rPr>
              <a:t>Custom labeling workflow</a:t>
            </a:r>
          </a:p>
          <a:p>
            <a:pPr marL="171450" indent="-171450">
              <a:buFont typeface="Arial" panose="020B0604020202020204" pitchFamily="34" charset="0"/>
              <a:buChar char="•"/>
            </a:pPr>
            <a:r>
              <a:rPr lang="en-US" dirty="0">
                <a:latin typeface="+mn-lt"/>
              </a:rPr>
              <a:t>You must label images and create bounding boxes for objects</a:t>
            </a:r>
          </a:p>
          <a:p>
            <a:pPr marL="171450" indent="-171450">
              <a:buFont typeface="Arial" panose="020B0604020202020204" pitchFamily="34" charset="0"/>
              <a:buChar char="•"/>
            </a:pPr>
            <a:r>
              <a:rPr lang="en-US" dirty="0">
                <a:latin typeface="+mn-lt"/>
              </a:rPr>
              <a:t>You can use Amazon SageMaker Ground Truth to build training datasets for your models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5375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is an exciting space in machine learning. The advances in computing power and algorithms over the last 10 years have led to an increase in capabilities and easier access to computer vision technologies.</a:t>
            </a:r>
          </a:p>
          <a:p>
            <a:endParaRPr lang="en-US" dirty="0"/>
          </a:p>
          <a:p>
            <a:r>
              <a:rPr lang="en-US" dirty="0"/>
              <a:t>You can think of computer vision as the automated extraction of information</a:t>
            </a:r>
            <a:r>
              <a:rPr lang="en-US" baseline="0" dirty="0"/>
              <a:t> from digital images.</a:t>
            </a:r>
          </a:p>
          <a:p>
            <a:endParaRPr lang="en-US" baseline="0" dirty="0"/>
          </a:p>
          <a:p>
            <a:r>
              <a:rPr lang="en-US" dirty="0"/>
              <a:t>Computer vision enables machines to identify people, places, and things in images with accuracy at or above human levels, with greater speed and efficiency. Often built with deep learning models, computer vision automates the extraction, analysis, classification, and understanding of useful information from a single image or a sequence of images. The image data can take many forms, such as single images, video sequences, views from multiple cameras, or three-dimensional data.</a:t>
            </a:r>
            <a:endParaRPr lang="en-US" baseline="0" dirty="0"/>
          </a:p>
          <a:p>
            <a:endParaRPr lang="en-US" baseline="0" dirty="0"/>
          </a:p>
          <a:p>
            <a:endParaRPr lang="en-US" dirty="0"/>
          </a:p>
        </p:txBody>
      </p:sp>
    </p:spTree>
    <p:extLst>
      <p:ext uri="{BB962C8B-B14F-4D97-AF65-F5344CB8AC3E}">
        <p14:creationId xmlns:p14="http://schemas.microsoft.com/office/powerpoint/2010/main" val="1518006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5 – Guided Lab: Facial Recognition.</a:t>
            </a:r>
          </a:p>
        </p:txBody>
      </p:sp>
    </p:spTree>
    <p:extLst>
      <p:ext uri="{BB962C8B-B14F-4D97-AF65-F5344CB8AC3E}">
        <p14:creationId xmlns:p14="http://schemas.microsoft.com/office/powerpoint/2010/main" val="1243478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a:t>
            </a:r>
          </a:p>
        </p:txBody>
      </p:sp>
    </p:spTree>
    <p:extLst>
      <p:ext uri="{BB962C8B-B14F-4D97-AF65-F5344CB8AC3E}">
        <p14:creationId xmlns:p14="http://schemas.microsoft.com/office/powerpoint/2010/main" val="2632759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lvl="0" indent="-171450">
              <a:buFont typeface="Arial" panose="020B0604020202020204" pitchFamily="34" charset="0"/>
              <a:buChar char="•"/>
            </a:pPr>
            <a:r>
              <a:rPr lang="en-US" dirty="0"/>
              <a:t>Use cases for computer vision</a:t>
            </a:r>
          </a:p>
          <a:p>
            <a:pPr marL="171450" lvl="0" indent="-171450">
              <a:buFont typeface="Arial" panose="020B0604020202020204" pitchFamily="34" charset="0"/>
              <a:buChar char="•"/>
            </a:pPr>
            <a:r>
              <a:rPr lang="en-US" dirty="0"/>
              <a:t>Describe the AWS managed machine learning (ML) services for image and video analysis</a:t>
            </a:r>
          </a:p>
          <a:p>
            <a:pPr marL="171450" lvl="0" indent="-171450">
              <a:buFont typeface="Arial" panose="020B0604020202020204" pitchFamily="34" charset="0"/>
              <a:buChar char="•"/>
            </a:pPr>
            <a:r>
              <a:rPr lang="en-US" dirty="0"/>
              <a:t>List the steps required to prepare a custom dataset for object detection </a:t>
            </a:r>
          </a:p>
          <a:p>
            <a:pPr marL="171450" lvl="0" indent="-171450">
              <a:buFont typeface="Arial" panose="020B0604020202020204" pitchFamily="34" charset="0"/>
              <a:buChar char="•"/>
            </a:pPr>
            <a:r>
              <a:rPr lang="en-US" dirty="0"/>
              <a:t>Describe how Amazon SageMaker Ground Truth can be used to prepare a custom dataset </a:t>
            </a:r>
          </a:p>
          <a:p>
            <a:pPr marL="171450" lvl="0" indent="-171450">
              <a:buFont typeface="Arial" panose="020B0604020202020204" pitchFamily="34" charset="0"/>
              <a:buChar char="•"/>
            </a:pPr>
            <a:r>
              <a:rPr lang="en-US" dirty="0"/>
              <a:t>Use Amazon Rekognition to perform facial detection</a:t>
            </a:r>
          </a:p>
          <a:p>
            <a:endParaRPr lang="en-US" sz="1100" dirty="0"/>
          </a:p>
        </p:txBody>
      </p:sp>
    </p:spTree>
    <p:extLst>
      <p:ext uri="{BB962C8B-B14F-4D97-AF65-F5344CB8AC3E}">
        <p14:creationId xmlns:p14="http://schemas.microsoft.com/office/powerpoint/2010/main" val="3674630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3383275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latin typeface="+mn-lt"/>
                <a:hlinkClick r:id="rId3"/>
              </a:rPr>
              <a:t>What is Amazon Rekognition</a:t>
            </a:r>
            <a:endParaRPr lang="en-US" dirty="0">
              <a:latin typeface="+mn-lt"/>
              <a:hlinkClick r:id="rId4"/>
            </a:endParaRPr>
          </a:p>
          <a:p>
            <a:pPr marL="171450" indent="-171450">
              <a:buFont typeface="Arial" panose="020B0604020202020204" pitchFamily="34" charset="0"/>
              <a:buChar char="•"/>
            </a:pPr>
            <a:r>
              <a:rPr lang="en-US" dirty="0">
                <a:latin typeface="+mn-lt"/>
                <a:hlinkClick r:id="rId4"/>
              </a:rPr>
              <a:t>Welcoming Amazon Rekognition Video: Deep-Learning Based Video Recognition</a:t>
            </a:r>
            <a:endParaRPr lang="en-US" dirty="0">
              <a:latin typeface="+mn-lt"/>
            </a:endParaRPr>
          </a:p>
          <a:p>
            <a:pPr marL="171450" indent="-171450">
              <a:buFont typeface="Arial" panose="020B0604020202020204" pitchFamily="34" charset="0"/>
              <a:buChar char="•"/>
            </a:pPr>
            <a:r>
              <a:rPr lang="en-US" dirty="0">
                <a:latin typeface="+mn-lt"/>
                <a:hlinkClick r:id="rId5"/>
              </a:rPr>
              <a:t>Classify a Large Number of Images with Amazon Rekognition and AWS Batch</a:t>
            </a:r>
            <a:endParaRPr lang="en-US" dirty="0">
              <a:latin typeface="+mn-lt"/>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101963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indent="0">
              <a:buFont typeface="Arial" panose="020B0604020202020204" pitchFamily="34" charset="0"/>
              <a:buNone/>
            </a:pPr>
            <a:r>
              <a:rPr lang="en-US" sz="1100" kern="1200" dirty="0">
                <a:solidFill>
                  <a:schemeClr val="tx1"/>
                </a:solidFill>
                <a:latin typeface="+mn-lt"/>
                <a:ea typeface="+mn-ea"/>
                <a:cs typeface="+mn-cs"/>
              </a:rPr>
              <a:t>Some of the primary use cases for computer vision include these examples.</a:t>
            </a:r>
          </a:p>
          <a:p>
            <a:pPr marL="0" indent="0">
              <a:buFont typeface="Arial" panose="020B0604020202020204" pitchFamily="34" charset="0"/>
              <a:buNone/>
            </a:pPr>
            <a:endParaRPr lang="en-US" sz="1100" b="1" baseline="0" dirty="0"/>
          </a:p>
          <a:p>
            <a:pPr marL="0" indent="0">
              <a:buFont typeface="Arial" panose="020B0604020202020204" pitchFamily="34" charset="0"/>
              <a:buNone/>
            </a:pPr>
            <a:r>
              <a:rPr lang="en-US" sz="1100" b="1" baseline="0" dirty="0"/>
              <a:t>Public safety and home security</a:t>
            </a:r>
            <a:endParaRPr lang="en-US" sz="1100" baseline="0" dirty="0"/>
          </a:p>
          <a:p>
            <a:pPr marL="0" indent="0">
              <a:buFont typeface="Arial" panose="020B0604020202020204" pitchFamily="34" charset="0"/>
              <a:buNone/>
            </a:pPr>
            <a:r>
              <a:rPr lang="en-US" dirty="0"/>
              <a:t>Computer vision with image and facial recognition can help to quickly identify unlawful entries or persons of interest. This process can result in safer communities and a more effective way of deterring crimes.</a:t>
            </a:r>
            <a:endParaRPr lang="en-US" sz="1100" baseline="0" dirty="0"/>
          </a:p>
          <a:p>
            <a:pPr marL="0" indent="0">
              <a:buFont typeface="Arial" panose="020B0604020202020204" pitchFamily="34" charset="0"/>
              <a:buNone/>
            </a:pPr>
            <a:endParaRPr lang="en-US" sz="1100" baseline="0" dirty="0"/>
          </a:p>
          <a:p>
            <a:pPr marL="0" indent="0">
              <a:buFont typeface="Arial" panose="020B0604020202020204" pitchFamily="34" charset="0"/>
              <a:buNone/>
            </a:pPr>
            <a:r>
              <a:rPr lang="en-US" sz="1100" b="1" dirty="0"/>
              <a:t>Authentication and enhanced computer-human</a:t>
            </a:r>
            <a:r>
              <a:rPr lang="en-US" sz="1100" b="1" baseline="0" dirty="0"/>
              <a:t> interaction</a:t>
            </a:r>
            <a:endParaRPr lang="en-US" sz="1100" baseline="0" dirty="0"/>
          </a:p>
          <a:p>
            <a:pPr marL="0" indent="0">
              <a:buFont typeface="Arial" panose="020B0604020202020204" pitchFamily="34" charset="0"/>
              <a:buNone/>
            </a:pPr>
            <a:r>
              <a:rPr lang="en-US" dirty="0"/>
              <a:t>Enhanced human-computer interaction can improve customer satisfaction. Examples include products that are based on customer sentiment analysis in retail outlets or faster banking services with quick authentication that is based on customer identity and preferences.</a:t>
            </a:r>
            <a:endParaRPr lang="en-US" sz="1100" baseline="0" dirty="0"/>
          </a:p>
          <a:p>
            <a:pPr marL="0" indent="0">
              <a:buFont typeface="Arial" panose="020B0604020202020204" pitchFamily="34" charset="0"/>
              <a:buNone/>
            </a:pPr>
            <a:endParaRPr lang="en-US" sz="1100" b="1" baseline="0" dirty="0"/>
          </a:p>
          <a:p>
            <a:pPr marL="0" indent="0">
              <a:buFont typeface="Arial" panose="020B0604020202020204" pitchFamily="34" charset="0"/>
              <a:buNone/>
            </a:pPr>
            <a:r>
              <a:rPr lang="en-US" sz="1100" b="1" baseline="0" dirty="0"/>
              <a:t>Content management and analysis</a:t>
            </a:r>
          </a:p>
          <a:p>
            <a:pPr marL="0" indent="0">
              <a:buFont typeface="Arial" panose="020B0604020202020204" pitchFamily="34" charset="0"/>
              <a:buNone/>
            </a:pPr>
            <a:r>
              <a:rPr lang="en-US" dirty="0"/>
              <a:t>Millions of images are added every day to media and social channels. The use of computer vision technologies—such as metadata extraction and image classification—can improve efficiency and revenue opportunities.</a:t>
            </a:r>
            <a:endParaRPr lang="en-US" sz="1100" baseline="0" dirty="0"/>
          </a:p>
          <a:p>
            <a:pPr marL="0" indent="0">
              <a:buFont typeface="Arial" panose="020B0604020202020204" pitchFamily="34" charset="0"/>
              <a:buNone/>
            </a:pPr>
            <a:endParaRPr lang="en-US" sz="1100" baseline="0" dirty="0"/>
          </a:p>
          <a:p>
            <a:pPr marL="0" indent="0">
              <a:buFont typeface="Arial" panose="020B0604020202020204" pitchFamily="34" charset="0"/>
              <a:buNone/>
            </a:pPr>
            <a:r>
              <a:rPr lang="en-US" sz="1100" b="1" baseline="0" dirty="0"/>
              <a:t>Autonomous driving</a:t>
            </a:r>
          </a:p>
          <a:p>
            <a:pPr marL="0" indent="0">
              <a:buFont typeface="Arial" panose="020B0604020202020204" pitchFamily="34" charset="0"/>
              <a:buNone/>
            </a:pPr>
            <a:r>
              <a:rPr lang="en-US" dirty="0"/>
              <a:t>By using computer-vision technologies, auto manufacturers can provide improved and safer self-driving car navigation, which can help realize autonomous driving and make it a reliable transportation option.</a:t>
            </a:r>
            <a:endParaRPr lang="en-US" sz="1100" baseline="0" dirty="0"/>
          </a:p>
          <a:p>
            <a:pPr marL="0" indent="0">
              <a:buFont typeface="Arial" panose="020B0604020202020204" pitchFamily="34" charset="0"/>
              <a:buNone/>
            </a:pPr>
            <a:endParaRPr lang="en-US" sz="1100" baseline="0" dirty="0"/>
          </a:p>
          <a:p>
            <a:pPr marL="0" indent="0">
              <a:buFont typeface="Arial" panose="020B0604020202020204" pitchFamily="34" charset="0"/>
              <a:buNone/>
            </a:pPr>
            <a:r>
              <a:rPr lang="en-US" sz="1100" b="1" baseline="0" dirty="0"/>
              <a:t>Medical imaging</a:t>
            </a:r>
          </a:p>
          <a:p>
            <a:pPr marL="0" indent="0">
              <a:buFont typeface="Arial" panose="020B0604020202020204" pitchFamily="34" charset="0"/>
              <a:buNone/>
            </a:pPr>
            <a:r>
              <a:rPr lang="en-US" dirty="0"/>
              <a:t>Medical image analysis with computer vision can improve the accuracy and speed of a patient's medical diagnosis, which can result in better treatment outcomes and life expectancy.</a:t>
            </a:r>
            <a:endParaRPr lang="en-US" sz="1100" baseline="0" dirty="0"/>
          </a:p>
          <a:p>
            <a:pPr marL="0" indent="0">
              <a:buFont typeface="Arial" panose="020B0604020202020204" pitchFamily="34" charset="0"/>
              <a:buNone/>
            </a:pPr>
            <a:endParaRPr lang="en-US" sz="1100" baseline="0" dirty="0"/>
          </a:p>
          <a:p>
            <a:pPr marL="0" indent="0">
              <a:buFont typeface="Arial" panose="020B0604020202020204" pitchFamily="34" charset="0"/>
              <a:buNone/>
            </a:pPr>
            <a:r>
              <a:rPr lang="en-US" sz="1100" b="1" baseline="0" dirty="0"/>
              <a:t>Manufacturing process control</a:t>
            </a:r>
          </a:p>
          <a:p>
            <a:pPr marL="0" indent="0">
              <a:buFont typeface="Arial" panose="020B0604020202020204" pitchFamily="34" charset="0"/>
              <a:buNone/>
            </a:pPr>
            <a:r>
              <a:rPr lang="en-US" dirty="0"/>
              <a:t>Well-trained computer vision that is incorporated into robotics can improve quality assurance and operational efficiencies in manufacturing applications. This process can result in more reliable and cost-effective products.</a:t>
            </a:r>
            <a:endParaRPr lang="en-US" sz="1100" baseline="0" dirty="0"/>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4033062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Classification in machine learning is used to decide which category or categories that a picture or object belongs to. This process is no different than any other classification problem for machine learning.</a:t>
            </a:r>
          </a:p>
          <a:p>
            <a:endParaRPr lang="en-US" sz="1100" baseline="0" dirty="0"/>
          </a:p>
          <a:p>
            <a:r>
              <a:rPr lang="en-US" sz="1100" baseline="0" dirty="0"/>
              <a:t>In the picture here, what is represented? Is it breakfast, lunch, or dinner? Would the classification only be food?</a:t>
            </a:r>
          </a:p>
          <a:p>
            <a:endParaRPr lang="en-US" sz="1100" baseline="0" dirty="0"/>
          </a:p>
          <a:p>
            <a:r>
              <a:rPr lang="en-US" sz="1100" baseline="0" dirty="0"/>
              <a:t>The answer depends on the</a:t>
            </a:r>
            <a:r>
              <a:rPr lang="en-US" sz="1100" dirty="0"/>
              <a:t> model that you use to perform the classification. Models must be trained, and the training data provides the algorithm with the data to learn from.</a:t>
            </a:r>
          </a:p>
          <a:p>
            <a:endParaRPr lang="en-US" dirty="0"/>
          </a:p>
          <a:p>
            <a:r>
              <a:rPr lang="en-US" dirty="0"/>
              <a:t>Say that you have a model that was trained with pictures of different types of food. You might expect a result that the image outputs categories of </a:t>
            </a:r>
            <a:r>
              <a:rPr lang="en-US" i="1" dirty="0"/>
              <a:t>Milk</a:t>
            </a:r>
            <a:r>
              <a:rPr lang="en-US" dirty="0"/>
              <a:t>, </a:t>
            </a:r>
            <a:r>
              <a:rPr lang="en-US" i="1" dirty="0"/>
              <a:t>Cookie</a:t>
            </a:r>
            <a:r>
              <a:rPr lang="en-US" dirty="0"/>
              <a:t>, </a:t>
            </a:r>
            <a:r>
              <a:rPr lang="en-US" i="1" dirty="0"/>
              <a:t>Orange</a:t>
            </a:r>
            <a:r>
              <a:rPr lang="en-US" dirty="0"/>
              <a:t>, </a:t>
            </a:r>
            <a:r>
              <a:rPr lang="en-US" i="1" dirty="0"/>
              <a:t>Hamburger</a:t>
            </a:r>
            <a:r>
              <a:rPr lang="en-US" dirty="0"/>
              <a:t> (or is it beef burger, or a vegetarian burger?), </a:t>
            </a:r>
            <a:r>
              <a:rPr lang="en-US" i="1" dirty="0"/>
              <a:t>Salad</a:t>
            </a:r>
            <a:r>
              <a:rPr lang="en-US" dirty="0"/>
              <a:t>, and </a:t>
            </a:r>
            <a:r>
              <a:rPr lang="en-US" i="1" dirty="0"/>
              <a:t>French Fries</a:t>
            </a:r>
            <a:r>
              <a:rPr lang="en-US" dirty="0"/>
              <a:t>. If you trained the model with different images, you might have classified the objects in the image as </a:t>
            </a:r>
            <a:r>
              <a:rPr lang="en-US" i="1" dirty="0"/>
              <a:t>Tray</a:t>
            </a:r>
            <a:r>
              <a:rPr lang="en-US" dirty="0"/>
              <a:t>, </a:t>
            </a:r>
            <a:r>
              <a:rPr lang="en-US" i="1" dirty="0"/>
              <a:t>Cutlery</a:t>
            </a:r>
            <a:r>
              <a:rPr lang="en-US" dirty="0"/>
              <a:t>, and </a:t>
            </a:r>
            <a:r>
              <a:rPr lang="en-US" i="1" dirty="0"/>
              <a:t>Napkin</a:t>
            </a:r>
            <a:r>
              <a:rPr lang="en-US" dirty="0"/>
              <a:t>.</a:t>
            </a:r>
          </a:p>
          <a:p>
            <a:endParaRPr lang="en-US" dirty="0"/>
          </a:p>
          <a:p>
            <a:r>
              <a:rPr lang="en-US" dirty="0"/>
              <a:t>When you have multiple classes, this is known as a </a:t>
            </a:r>
            <a:r>
              <a:rPr lang="en-US" i="1" dirty="0"/>
              <a:t>multi-class classification problem</a:t>
            </a:r>
            <a:r>
              <a:rPr lang="en-US" dirty="0"/>
              <a:t>. When you have only two classes, this is known as a </a:t>
            </a:r>
            <a:r>
              <a:rPr lang="en-US" i="1" dirty="0"/>
              <a:t>binary classification problem</a:t>
            </a:r>
            <a:r>
              <a:rPr lang="en-US" dirty="0"/>
              <a:t>.</a:t>
            </a:r>
          </a:p>
        </p:txBody>
      </p:sp>
    </p:spTree>
    <p:extLst>
      <p:ext uri="{BB962C8B-B14F-4D97-AF65-F5344CB8AC3E}">
        <p14:creationId xmlns:p14="http://schemas.microsoft.com/office/powerpoint/2010/main" val="2433839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you work</a:t>
            </a:r>
            <a:r>
              <a:rPr lang="en-US" dirty="0"/>
              <a:t> with images, you might want to know both what kind of objects are in the image and the locations of those objects.</a:t>
            </a:r>
          </a:p>
          <a:p>
            <a:endParaRPr lang="en-US" baseline="0" dirty="0"/>
          </a:p>
          <a:p>
            <a:r>
              <a:rPr lang="en-US" i="1" dirty="0"/>
              <a:t>Object detection </a:t>
            </a:r>
            <a:r>
              <a:rPr lang="en-US" dirty="0"/>
              <a:t>provides the categories of the image and the location of the objects in the image. The location is provided by a set of coordinates for a box that surrounds the image, which is known as the </a:t>
            </a:r>
            <a:r>
              <a:rPr lang="en-US" b="0" i="1" dirty="0"/>
              <a:t>bounding box</a:t>
            </a:r>
            <a:r>
              <a:rPr lang="en-US" dirty="0"/>
              <a:t>.</a:t>
            </a:r>
          </a:p>
          <a:p>
            <a:endParaRPr lang="en-US" baseline="0" dirty="0"/>
          </a:p>
          <a:p>
            <a:r>
              <a:rPr lang="en-US" dirty="0"/>
              <a:t>Bounding boxes for object detection typically provide top, left, width, and height coordinates that surround the images. You can use these coordinates in your applications.</a:t>
            </a:r>
          </a:p>
          <a:p>
            <a:endParaRPr lang="en-US" baseline="0" dirty="0"/>
          </a:p>
          <a:p>
            <a:r>
              <a:rPr lang="en-US" dirty="0"/>
              <a:t>When objects are detected in an image, a </a:t>
            </a:r>
            <a:r>
              <a:rPr lang="en-US" i="0" dirty="0"/>
              <a:t>confidence number is usually </a:t>
            </a:r>
            <a:r>
              <a:rPr lang="en-US" dirty="0"/>
              <a:t>associated with that object. This percentage indicates how probable it is that the object belongs to a specific class. This confidence level is important when you want to determine an action that is based on object detection, especially in applications that use facial detection.</a:t>
            </a:r>
            <a:endParaRPr lang="en-US" baseline="0" dirty="0"/>
          </a:p>
          <a:p>
            <a:endParaRPr lang="en-US" dirty="0"/>
          </a:p>
        </p:txBody>
      </p:sp>
    </p:spTree>
    <p:extLst>
      <p:ext uri="{BB962C8B-B14F-4D97-AF65-F5344CB8AC3E}">
        <p14:creationId xmlns:p14="http://schemas.microsoft.com/office/powerpoint/2010/main" val="259681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time of writing, object segmentation (also known as semantic segmentation) is a key problem in the field of computer vision. Object segmentation is similar to object detection, but you go into more detail to get fine boundaries for each detected object. It is a fine-grained inference for predicting each pixel in the image.</a:t>
            </a:r>
          </a:p>
          <a:p>
            <a:endParaRPr lang="en-US" sz="1100" baseline="0" dirty="0"/>
          </a:p>
          <a:p>
            <a:r>
              <a:rPr lang="en-US" dirty="0"/>
              <a:t>Applications that require object segmentation include autonomous vehicles and advanced computer-human interactions. Object segmentation is not covered in this course. </a:t>
            </a:r>
          </a:p>
          <a:p>
            <a:endParaRPr lang="en-US" dirty="0"/>
          </a:p>
          <a:p>
            <a:endParaRPr lang="en-US" dirty="0"/>
          </a:p>
        </p:txBody>
      </p:sp>
    </p:spTree>
    <p:extLst>
      <p:ext uri="{BB962C8B-B14F-4D97-AF65-F5344CB8AC3E}">
        <p14:creationId xmlns:p14="http://schemas.microsoft.com/office/powerpoint/2010/main" val="1349353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hyperlink" Target="https://support.aws.amazon.com/#/contacts/aws-traini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70C41A09-42BF-4D81-A9F0-443CFC2A2913}"/>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r>
              <a:rPr lang="en-US" sz="900" kern="1200" dirty="0">
                <a:solidFill>
                  <a:schemeClr val="bg1"/>
                </a:solidFill>
                <a:effectLst/>
                <a:latin typeface="+mn-lt"/>
                <a:ea typeface="+mn-ea"/>
                <a:cs typeface="+mn-cs"/>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https://support.aws.amazon.com/#/contacts/aws-training</a:t>
            </a:r>
            <a:r>
              <a:rPr lang="en-US" sz="900" kern="1200" dirty="0">
                <a:solidFill>
                  <a:schemeClr val="bg1"/>
                </a:solidFill>
                <a:effectLst/>
                <a:latin typeface="+mn-lt"/>
                <a:ea typeface="+mn-ea"/>
                <a:cs typeface="+mn-cs"/>
              </a:rPr>
              <a:t>. All trademarks are the property of their owners.</a:t>
            </a:r>
          </a:p>
          <a:p>
            <a:pPr algn="just"/>
            <a:endParaRPr lang="en-US" sz="900" dirty="0">
              <a:solidFill>
                <a:schemeClr val="bg1"/>
              </a:solidFill>
            </a:endParaRP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6" Type="http://schemas.openxmlformats.org/officeDocument/2006/relationships/image" Target="../media/image28.emf"/><Relationship Id="rId21" Type="http://schemas.openxmlformats.org/officeDocument/2006/relationships/customXml" Target="../ink/ink9.xml"/><Relationship Id="rId42" Type="http://schemas.openxmlformats.org/officeDocument/2006/relationships/image" Target="../media/image33.emf"/><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49.png"/><Relationship Id="rId7" Type="http://schemas.openxmlformats.org/officeDocument/2006/relationships/customXml" Target="../ink/ink2.xml"/><Relationship Id="rId71" Type="http://schemas.openxmlformats.org/officeDocument/2006/relationships/customXml" Target="../ink/ink34.xml"/><Relationship Id="rId2" Type="http://schemas.openxmlformats.org/officeDocument/2006/relationships/slideLayout" Target="../slideLayouts/slideLayout6.xml"/><Relationship Id="rId16" Type="http://schemas.openxmlformats.org/officeDocument/2006/relationships/image" Target="../media/image23.emf"/><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27.emf"/><Relationship Id="rId32" Type="http://schemas.openxmlformats.org/officeDocument/2006/relationships/image" Target="../media/image31.png"/><Relationship Id="rId37" Type="http://schemas.openxmlformats.org/officeDocument/2006/relationships/customXml" Target="../ink/ink17.xml"/><Relationship Id="rId40" Type="http://schemas.openxmlformats.org/officeDocument/2006/relationships/image" Target="../media/image32.emf"/><Relationship Id="rId45" Type="http://schemas.openxmlformats.org/officeDocument/2006/relationships/customXml" Target="../ink/ink21.xml"/><Relationship Id="rId53" Type="http://schemas.openxmlformats.org/officeDocument/2006/relationships/customXml" Target="../ink/ink25.xml"/><Relationship Id="rId58" Type="http://schemas.openxmlformats.org/officeDocument/2006/relationships/image" Target="../media/image39.emf"/><Relationship Id="rId66" Type="http://schemas.openxmlformats.org/officeDocument/2006/relationships/image" Target="../media/image48.png"/><Relationship Id="rId5" Type="http://schemas.openxmlformats.org/officeDocument/2006/relationships/customXml" Target="../ink/ink1.xml"/><Relationship Id="rId61" Type="http://schemas.openxmlformats.org/officeDocument/2006/relationships/customXml" Target="../ink/ink29.xml"/><Relationship Id="rId19" Type="http://schemas.openxmlformats.org/officeDocument/2006/relationships/customXml" Target="../ink/ink8.xml"/><Relationship Id="rId14" Type="http://schemas.openxmlformats.org/officeDocument/2006/relationships/image" Target="../media/image22.emf"/><Relationship Id="rId22" Type="http://schemas.openxmlformats.org/officeDocument/2006/relationships/image" Target="../media/image26.emf"/><Relationship Id="rId27" Type="http://schemas.openxmlformats.org/officeDocument/2006/relationships/customXml" Target="../ink/ink12.xml"/><Relationship Id="rId30" Type="http://schemas.openxmlformats.org/officeDocument/2006/relationships/image" Target="../media/image30.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36.emf"/><Relationship Id="rId56" Type="http://schemas.openxmlformats.org/officeDocument/2006/relationships/image" Target="../media/image38.emf"/><Relationship Id="rId64" Type="http://schemas.openxmlformats.org/officeDocument/2006/relationships/image" Target="../media/image47.png"/><Relationship Id="rId69" Type="http://schemas.openxmlformats.org/officeDocument/2006/relationships/customXml" Target="../ink/ink33.xml"/><Relationship Id="rId8" Type="http://schemas.openxmlformats.org/officeDocument/2006/relationships/image" Target="../media/image19.emf"/><Relationship Id="rId51" Type="http://schemas.openxmlformats.org/officeDocument/2006/relationships/customXml" Target="../ink/ink24.xml"/><Relationship Id="rId72" Type="http://schemas.openxmlformats.org/officeDocument/2006/relationships/image" Target="../media/image41.emf"/><Relationship Id="rId3" Type="http://schemas.openxmlformats.org/officeDocument/2006/relationships/notesSlide" Target="../notesSlides/notesSlide11.xml"/><Relationship Id="rId12" Type="http://schemas.openxmlformats.org/officeDocument/2006/relationships/image" Target="../media/image21.emf"/><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1.emf"/><Relationship Id="rId46" Type="http://schemas.openxmlformats.org/officeDocument/2006/relationships/image" Target="../media/image35.emf"/><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25.emf"/><Relationship Id="rId41" Type="http://schemas.openxmlformats.org/officeDocument/2006/relationships/customXml" Target="../ink/ink19.xml"/><Relationship Id="rId54" Type="http://schemas.openxmlformats.org/officeDocument/2006/relationships/image" Target="../media/image42.png"/><Relationship Id="rId62" Type="http://schemas.openxmlformats.org/officeDocument/2006/relationships/image" Target="../media/image46.png"/><Relationship Id="rId70" Type="http://schemas.openxmlformats.org/officeDocument/2006/relationships/image" Target="../media/image50.png"/><Relationship Id="rId1" Type="http://schemas.openxmlformats.org/officeDocument/2006/relationships/tags" Target="../tags/tag36.xml"/><Relationship Id="rId6" Type="http://schemas.openxmlformats.org/officeDocument/2006/relationships/image" Target="../media/image18.emf"/><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9.emf"/><Relationship Id="rId36" Type="http://schemas.openxmlformats.org/officeDocument/2006/relationships/image" Target="../media/image30.emf"/><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20.emf"/><Relationship Id="rId31" Type="http://schemas.openxmlformats.org/officeDocument/2006/relationships/customXml" Target="../ink/ink14.xml"/><Relationship Id="rId44" Type="http://schemas.openxmlformats.org/officeDocument/2006/relationships/image" Target="../media/image34.emf"/><Relationship Id="rId52" Type="http://schemas.openxmlformats.org/officeDocument/2006/relationships/image" Target="../media/image41.png"/><Relationship Id="rId60" Type="http://schemas.openxmlformats.org/officeDocument/2006/relationships/image" Target="../media/image40.emf"/><Relationship Id="rId65" Type="http://schemas.openxmlformats.org/officeDocument/2006/relationships/customXml" Target="../ink/ink31.xml"/><Relationship Id="rId4" Type="http://schemas.openxmlformats.org/officeDocument/2006/relationships/image" Target="../media/image17.jpe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24.emf"/><Relationship Id="rId39" Type="http://schemas.openxmlformats.org/officeDocument/2006/relationships/customXml" Target="../ink/ink18.xml"/><Relationship Id="rId34" Type="http://schemas.openxmlformats.org/officeDocument/2006/relationships/image" Target="../media/image32.png"/><Relationship Id="rId50" Type="http://schemas.openxmlformats.org/officeDocument/2006/relationships/image" Target="../media/image37.emf"/><Relationship Id="rId55" Type="http://schemas.openxmlformats.org/officeDocument/2006/relationships/customXml" Target="../ink/ink2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5.xml"/><Relationship Id="rId7" Type="http://schemas.openxmlformats.org/officeDocument/2006/relationships/image" Target="../media/image23.jpg"/><Relationship Id="rId2" Type="http://schemas.openxmlformats.org/officeDocument/2006/relationships/slideLayout" Target="../slideLayouts/slideLayout6.xml"/><Relationship Id="rId1" Type="http://schemas.openxmlformats.org/officeDocument/2006/relationships/tags" Target="../tags/tag40.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notesSlide" Target="../notesSlides/notesSlide17.xml"/><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slideLayout" Target="../slideLayouts/slideLayout18.xml"/><Relationship Id="rId1" Type="http://schemas.openxmlformats.org/officeDocument/2006/relationships/tags" Target="../tags/tag42.xml"/><Relationship Id="rId6" Type="http://schemas.openxmlformats.org/officeDocument/2006/relationships/image" Target="../media/image30.svg"/><Relationship Id="rId11" Type="http://schemas.openxmlformats.org/officeDocument/2006/relationships/image" Target="../media/image37.png"/><Relationship Id="rId5" Type="http://schemas.openxmlformats.org/officeDocument/2006/relationships/image" Target="../media/image29.png"/><Relationship Id="rId10" Type="http://schemas.openxmlformats.org/officeDocument/2006/relationships/image" Target="../media/image36.svg"/><Relationship Id="rId4" Type="http://schemas.openxmlformats.org/officeDocument/2006/relationships/image" Target="../media/image28.png"/><Relationship Id="rId9" Type="http://schemas.openxmlformats.org/officeDocument/2006/relationships/image" Target="../media/image35.png"/><Relationship Id="rId14" Type="http://schemas.openxmlformats.org/officeDocument/2006/relationships/image" Target="../media/image40.sv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0.svg"/><Relationship Id="rId3" Type="http://schemas.openxmlformats.org/officeDocument/2006/relationships/notesSlide" Target="../notesSlides/notesSlide18.xml"/><Relationship Id="rId7" Type="http://schemas.openxmlformats.org/officeDocument/2006/relationships/image" Target="../media/image40.svg"/><Relationship Id="rId12" Type="http://schemas.openxmlformats.org/officeDocument/2006/relationships/image" Target="../media/image29.png"/><Relationship Id="rId2" Type="http://schemas.openxmlformats.org/officeDocument/2006/relationships/slideLayout" Target="../slideLayouts/slideLayout18.xml"/><Relationship Id="rId1" Type="http://schemas.openxmlformats.org/officeDocument/2006/relationships/tags" Target="../tags/tag43.xml"/><Relationship Id="rId6" Type="http://schemas.openxmlformats.org/officeDocument/2006/relationships/image" Target="../media/image39.png"/><Relationship Id="rId11" Type="http://schemas.openxmlformats.org/officeDocument/2006/relationships/image" Target="../media/image46.svg"/><Relationship Id="rId5" Type="http://schemas.openxmlformats.org/officeDocument/2006/relationships/image" Target="../media/image34.svg"/><Relationship Id="rId10"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30.svg"/><Relationship Id="rId3" Type="http://schemas.openxmlformats.org/officeDocument/2006/relationships/notesSlide" Target="../notesSlides/notesSlide19.xml"/><Relationship Id="rId7" Type="http://schemas.openxmlformats.org/officeDocument/2006/relationships/image" Target="../media/image40.svg"/><Relationship Id="rId12" Type="http://schemas.openxmlformats.org/officeDocument/2006/relationships/image" Target="../media/image55.png"/><Relationship Id="rId17" Type="http://schemas.openxmlformats.org/officeDocument/2006/relationships/image" Target="../media/image29.png"/><Relationship Id="rId2" Type="http://schemas.openxmlformats.org/officeDocument/2006/relationships/slideLayout" Target="../slideLayouts/slideLayout18.xml"/><Relationship Id="rId16" Type="http://schemas.openxmlformats.org/officeDocument/2006/relationships/image" Target="../media/image59.svg"/><Relationship Id="rId1" Type="http://schemas.openxmlformats.org/officeDocument/2006/relationships/tags" Target="../tags/tag44.xml"/><Relationship Id="rId6" Type="http://schemas.openxmlformats.org/officeDocument/2006/relationships/image" Target="../media/image39.png"/><Relationship Id="rId11" Type="http://schemas.openxmlformats.org/officeDocument/2006/relationships/image" Target="../media/image54.svg"/><Relationship Id="rId5" Type="http://schemas.openxmlformats.org/officeDocument/2006/relationships/image" Target="../media/image34.sv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image" Target="../media/image52.svg"/><Relationship Id="rId14" Type="http://schemas.openxmlformats.org/officeDocument/2006/relationships/image" Target="../media/image57.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notesSlide" Target="../notesSlides/notesSlide20.xml"/><Relationship Id="rId7" Type="http://schemas.openxmlformats.org/officeDocument/2006/relationships/image" Target="../media/image40.svg"/><Relationship Id="rId2" Type="http://schemas.openxmlformats.org/officeDocument/2006/relationships/slideLayout" Target="../slideLayouts/slideLayout18.xml"/><Relationship Id="rId1" Type="http://schemas.openxmlformats.org/officeDocument/2006/relationships/tags" Target="../tags/tag45.xml"/><Relationship Id="rId6" Type="http://schemas.openxmlformats.org/officeDocument/2006/relationships/image" Target="../media/image61.png"/><Relationship Id="rId5" Type="http://schemas.openxmlformats.org/officeDocument/2006/relationships/image" Target="../media/image34.sv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46.xml"/><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47.xml"/><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 Id="rId6" Type="http://schemas.openxmlformats.org/officeDocument/2006/relationships/image" Target="../media/image67.jpeg"/><Relationship Id="rId5" Type="http://schemas.openxmlformats.org/officeDocument/2006/relationships/image" Target="../media/image40.sv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6.xml"/><Relationship Id="rId1" Type="http://schemas.openxmlformats.org/officeDocument/2006/relationships/tags" Target="../tags/tag51.xml"/><Relationship Id="rId6" Type="http://schemas.openxmlformats.org/officeDocument/2006/relationships/image" Target="../media/image65.png"/><Relationship Id="rId5" Type="http://schemas.openxmlformats.org/officeDocument/2006/relationships/image" Target="../media/image40.sv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68.tiff"/></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6.svg"/><Relationship Id="rId3" Type="http://schemas.openxmlformats.org/officeDocument/2006/relationships/notesSlide" Target="../notesSlides/notesSlide29.xml"/><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slideLayout" Target="../slideLayouts/slideLayout6.xml"/><Relationship Id="rId1" Type="http://schemas.openxmlformats.org/officeDocument/2006/relationships/tags" Target="../tags/tag54.xml"/><Relationship Id="rId6" Type="http://schemas.openxmlformats.org/officeDocument/2006/relationships/image" Target="../media/image69.png"/><Relationship Id="rId11" Type="http://schemas.openxmlformats.org/officeDocument/2006/relationships/image" Target="../media/image34.svg"/><Relationship Id="rId5" Type="http://schemas.openxmlformats.org/officeDocument/2006/relationships/image" Target="../media/image40.svg"/><Relationship Id="rId10" Type="http://schemas.openxmlformats.org/officeDocument/2006/relationships/image" Target="../media/image60.png"/><Relationship Id="rId4" Type="http://schemas.openxmlformats.org/officeDocument/2006/relationships/image" Target="../media/image61.png"/><Relationship Id="rId9" Type="http://schemas.openxmlformats.org/officeDocument/2006/relationships/image" Target="../media/image72.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30.xml"/><Relationship Id="rId7" Type="http://schemas.openxmlformats.org/officeDocument/2006/relationships/image" Target="../media/image75.svg"/><Relationship Id="rId12" Type="http://schemas.openxmlformats.org/officeDocument/2006/relationships/image" Target="../media/image46.svg"/><Relationship Id="rId2" Type="http://schemas.openxmlformats.org/officeDocument/2006/relationships/slideLayout" Target="../slideLayouts/slideLayout6.xml"/><Relationship Id="rId1" Type="http://schemas.openxmlformats.org/officeDocument/2006/relationships/tags" Target="../tags/tag55.xml"/><Relationship Id="rId6" Type="http://schemas.openxmlformats.org/officeDocument/2006/relationships/image" Target="../media/image74.png"/><Relationship Id="rId11" Type="http://schemas.openxmlformats.org/officeDocument/2006/relationships/image" Target="../media/image73.png"/><Relationship Id="rId5" Type="http://schemas.openxmlformats.org/officeDocument/2006/relationships/image" Target="../media/image40.svg"/><Relationship Id="rId10" Type="http://schemas.openxmlformats.org/officeDocument/2006/relationships/image" Target="../media/image77.png"/><Relationship Id="rId4" Type="http://schemas.openxmlformats.org/officeDocument/2006/relationships/image" Target="../media/image61.png"/><Relationship Id="rId9" Type="http://schemas.openxmlformats.org/officeDocument/2006/relationships/image" Target="../media/image59.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https://www.youtube.com/embed/ALKz1eKj4n0?feature=oembed" TargetMode="External"/><Relationship Id="rId1" Type="http://schemas.openxmlformats.org/officeDocument/2006/relationships/tags" Target="../tags/tag58.xml"/><Relationship Id="rId5" Type="http://schemas.openxmlformats.org/officeDocument/2006/relationships/image" Target="../media/image7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59.xml"/><Relationship Id="rId4" Type="http://schemas.openxmlformats.org/officeDocument/2006/relationships/image" Target="../media/image7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36.xml"/><Relationship Id="rId7"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tags" Target="../tags/tag6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37.xml"/><Relationship Id="rId7" Type="http://schemas.openxmlformats.org/officeDocument/2006/relationships/image" Target="../media/image83.pn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38.xml"/><Relationship Id="rId7"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tags" Target="../tags/tag6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64.xml"/><Relationship Id="rId5" Type="http://schemas.openxmlformats.org/officeDocument/2006/relationships/image" Target="../media/image87.png"/><Relationship Id="rId4" Type="http://schemas.openxmlformats.org/officeDocument/2006/relationships/image" Target="../media/image8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65.xml"/><Relationship Id="rId4" Type="http://schemas.openxmlformats.org/officeDocument/2006/relationships/image" Target="../media/image86.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tags" Target="../tags/tag66.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43.xml"/><Relationship Id="rId7" Type="http://schemas.openxmlformats.org/officeDocument/2006/relationships/image" Target="../media/image82.png"/><Relationship Id="rId2" Type="http://schemas.openxmlformats.org/officeDocument/2006/relationships/slideLayout" Target="../slideLayouts/slideLayout18.xml"/><Relationship Id="rId1" Type="http://schemas.openxmlformats.org/officeDocument/2006/relationships/tags" Target="../tags/tag6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44.xml"/><Relationship Id="rId7"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45.xml"/><Relationship Id="rId7" Type="http://schemas.openxmlformats.org/officeDocument/2006/relationships/image" Target="../media/image82.png"/><Relationship Id="rId2" Type="http://schemas.openxmlformats.org/officeDocument/2006/relationships/slideLayout" Target="../slideLayouts/slideLayout18.xml"/><Relationship Id="rId1" Type="http://schemas.openxmlformats.org/officeDocument/2006/relationships/tags" Target="../tags/tag7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5.png"/></Relationships>
</file>

<file path=ppt/slides/_rels/slide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46.xml"/><Relationship Id="rId7"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tags" Target="../tags/tag7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82.png"/><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47.xml"/><Relationship Id="rId7" Type="http://schemas.openxmlformats.org/officeDocument/2006/relationships/image" Target="../media/image82.png"/><Relationship Id="rId2" Type="http://schemas.openxmlformats.org/officeDocument/2006/relationships/slideLayout" Target="../slideLayouts/slideLayout18.xml"/><Relationship Id="rId1" Type="http://schemas.openxmlformats.org/officeDocument/2006/relationships/tags" Target="../tags/tag7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68.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3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8.xml"/><Relationship Id="rId1" Type="http://schemas.openxmlformats.org/officeDocument/2006/relationships/tags" Target="../tags/tag78.xml"/><Relationship Id="rId4" Type="http://schemas.openxmlformats.org/officeDocument/2006/relationships/image" Target="../media/image91.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9.xml"/><Relationship Id="rId6" Type="http://schemas.openxmlformats.org/officeDocument/2006/relationships/hyperlink" Target="https://aws.amazon.com/blogs/machine-learning/classify-a-large-number-of-images-with-amazon-rekognition-and-aws-batch/" TargetMode="External"/><Relationship Id="rId5" Type="http://schemas.openxmlformats.org/officeDocument/2006/relationships/hyperlink" Target="https://aws.amazon.com/blogs/aws/launch-welcoming-amazon-rekognition-video-service/" TargetMode="External"/><Relationship Id="rId4" Type="http://schemas.openxmlformats.org/officeDocument/2006/relationships/hyperlink" Target="https://docs.aws.amazon.com/rekognition/latest/dg/what-is.html"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3.xml"/><Relationship Id="rId1" Type="http://schemas.openxmlformats.org/officeDocument/2006/relationships/tags" Target="../tags/tag80.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18.xml"/><Relationship Id="rId1" Type="http://schemas.openxmlformats.org/officeDocument/2006/relationships/tags" Target="../tags/tag3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3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lstStyle/>
          <a:p>
            <a:r>
              <a:rPr lang="en-US" dirty="0"/>
              <a:t>AWS Academy Machine Learning Foundations</a:t>
            </a:r>
          </a:p>
        </p:txBody>
      </p:sp>
      <p:sp>
        <p:nvSpPr>
          <p:cNvPr id="6" name="Title 5"/>
          <p:cNvSpPr>
            <a:spLocks noGrp="1"/>
          </p:cNvSpPr>
          <p:nvPr>
            <p:ph type="title"/>
          </p:nvPr>
        </p:nvSpPr>
        <p:spPr/>
        <p:txBody>
          <a:bodyPr/>
          <a:lstStyle/>
          <a:p>
            <a:r>
              <a:rPr lang="en-US" sz="4800" dirty="0"/>
              <a:t>Module 5: Introducing Computer Vision</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Computer vision use cases</a:t>
            </a:r>
            <a:r>
              <a:rPr lang="en-US" baseline="0" dirty="0"/>
              <a:t> </a:t>
            </a:r>
            <a:endParaRPr lang="en-US" dirty="0"/>
          </a:p>
        </p:txBody>
      </p:sp>
      <p:sp>
        <p:nvSpPr>
          <p:cNvPr id="2" name="Content Placeholder 1"/>
          <p:cNvSpPr>
            <a:spLocks noGrp="1"/>
          </p:cNvSpPr>
          <p:nvPr>
            <p:ph idx="1"/>
          </p:nvPr>
        </p:nvSpPr>
        <p:spPr>
          <a:xfrm>
            <a:off x="419100" y="1528175"/>
            <a:ext cx="4688928" cy="4648788"/>
          </a:xfrm>
        </p:spPr>
        <p:txBody>
          <a:bodyPr>
            <a:noAutofit/>
          </a:bodyPr>
          <a:lstStyle/>
          <a:p>
            <a:pPr marL="0" indent="0">
              <a:buNone/>
            </a:pPr>
            <a:r>
              <a:rPr lang="en-US" sz="3200" dirty="0"/>
              <a:t>Content recognition</a:t>
            </a:r>
          </a:p>
          <a:p>
            <a:pPr marL="0" indent="0">
              <a:buNone/>
            </a:pPr>
            <a:r>
              <a:rPr lang="en-US" sz="3200" dirty="0"/>
              <a:t>Video analysis</a:t>
            </a:r>
          </a:p>
          <a:p>
            <a:pPr lvl="1"/>
            <a:r>
              <a:rPr lang="en-US" dirty="0"/>
              <a:t>Instance tracking</a:t>
            </a:r>
          </a:p>
          <a:p>
            <a:pPr lvl="2"/>
            <a:endParaRPr lang="en-US" b="1" dirty="0"/>
          </a:p>
          <a:p>
            <a:pPr marL="457200" lvl="1" indent="0">
              <a:buNone/>
            </a:pPr>
            <a:r>
              <a:rPr lang="en-US" dirty="0">
                <a:latin typeface="Amazon Ember" panose="02000000000000000000" pitchFamily="2" charset="0"/>
                <a:ea typeface="Amazon Ember" panose="02000000000000000000" pitchFamily="2" charset="0"/>
              </a:rPr>
              <a:t>Pathing</a:t>
            </a:r>
            <a:r>
              <a:rPr lang="en-US" dirty="0"/>
              <a:t> – You can capture the path of people in the scene. For example, you can use the movement of athletes during a game to identify plays for post-game analysis.</a:t>
            </a:r>
          </a:p>
          <a:p>
            <a:endParaRPr lang="en-US" dirty="0"/>
          </a:p>
        </p:txBody>
      </p:sp>
      <p:pic>
        <p:nvPicPr>
          <p:cNvPr id="11" name="Picture 2" descr="Pathing">
            <a:extLst>
              <a:ext uri="{FF2B5EF4-FFF2-40B4-BE49-F238E27FC236}">
                <a16:creationId xmlns:a16="http://schemas.microsoft.com/office/drawing/2014/main" id="{52DFA387-F815-6542-A996-0DDE97982AD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41919" y="1768884"/>
            <a:ext cx="5644602" cy="332023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9FEB3CBA-423A-4CE8-A8F5-35BC150D654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2618901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Computer vision use cases</a:t>
            </a:r>
            <a:r>
              <a:rPr lang="en-US" baseline="0" dirty="0"/>
              <a:t> </a:t>
            </a:r>
            <a:endParaRPr lang="en-US" dirty="0"/>
          </a:p>
        </p:txBody>
      </p:sp>
      <p:sp>
        <p:nvSpPr>
          <p:cNvPr id="2" name="Content Placeholder 1"/>
          <p:cNvSpPr>
            <a:spLocks noGrp="1"/>
          </p:cNvSpPr>
          <p:nvPr>
            <p:ph idx="1"/>
          </p:nvPr>
        </p:nvSpPr>
        <p:spPr>
          <a:xfrm>
            <a:off x="419100" y="1528175"/>
            <a:ext cx="5829748" cy="4648788"/>
          </a:xfrm>
        </p:spPr>
        <p:txBody>
          <a:bodyPr>
            <a:noAutofit/>
          </a:bodyPr>
          <a:lstStyle/>
          <a:p>
            <a:pPr marL="0" indent="0">
              <a:buNone/>
            </a:pPr>
            <a:r>
              <a:rPr lang="en-US" sz="3200" dirty="0"/>
              <a:t>Content recognition</a:t>
            </a:r>
          </a:p>
          <a:p>
            <a:pPr marL="0" indent="0">
              <a:buNone/>
            </a:pPr>
            <a:r>
              <a:rPr lang="en-US" sz="3200" dirty="0"/>
              <a:t>Video analysis</a:t>
            </a:r>
          </a:p>
          <a:p>
            <a:pPr lvl="1"/>
            <a:r>
              <a:rPr lang="en-US" dirty="0"/>
              <a:t>Instance tracking</a:t>
            </a:r>
          </a:p>
          <a:p>
            <a:pPr lvl="1"/>
            <a:r>
              <a:rPr lang="en-US" dirty="0"/>
              <a:t>Action recognition</a:t>
            </a:r>
          </a:p>
          <a:p>
            <a:pPr marL="457200" lvl="1" indent="0">
              <a:buNone/>
            </a:pPr>
            <a:endParaRPr lang="en-US" sz="2000" dirty="0"/>
          </a:p>
          <a:p>
            <a:pPr marL="457200" lvl="1" indent="0">
              <a:buNone/>
            </a:pPr>
            <a:r>
              <a:rPr lang="en-US" dirty="0"/>
              <a:t>Analyze shopper behavior and density in your retail store by studying the path that each person follows</a:t>
            </a:r>
          </a:p>
          <a:p>
            <a:endParaRPr lang="en-US" dirty="0"/>
          </a:p>
        </p:txBody>
      </p:sp>
      <p:grpSp>
        <p:nvGrpSpPr>
          <p:cNvPr id="5" name="Group 4" descr="Computer vision use case."/>
          <p:cNvGrpSpPr/>
          <p:nvPr/>
        </p:nvGrpSpPr>
        <p:grpSpPr>
          <a:xfrm>
            <a:off x="7362687" y="1528175"/>
            <a:ext cx="3136805" cy="4501662"/>
            <a:chOff x="5372195" y="1553573"/>
            <a:chExt cx="3136805" cy="4501662"/>
          </a:xfrm>
        </p:grpSpPr>
        <p:sp>
          <p:nvSpPr>
            <p:cNvPr id="13" name="Rectangle 12">
              <a:extLst>
                <a:ext uri="{FF2B5EF4-FFF2-40B4-BE49-F238E27FC236}">
                  <a16:creationId xmlns:a16="http://schemas.microsoft.com/office/drawing/2014/main" id="{63BAA224-4DEE-1A47-9D8A-58036E3A21AA}"/>
                </a:ext>
                <a:ext uri="{C183D7F6-B498-43B3-948B-1728B52AA6E4}">
                  <adec:decorative xmlns:adec="http://schemas.microsoft.com/office/drawing/2017/decorative" val="1"/>
                </a:ext>
              </a:extLst>
            </p:cNvPr>
            <p:cNvSpPr/>
            <p:nvPr/>
          </p:nvSpPr>
          <p:spPr>
            <a:xfrm>
              <a:off x="6457950" y="3340100"/>
              <a:ext cx="2051050" cy="11176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4" descr="People Inside Building">
              <a:extLst>
                <a:ext uri="{FF2B5EF4-FFF2-40B4-BE49-F238E27FC236}">
                  <a16:creationId xmlns:a16="http://schemas.microsoft.com/office/drawing/2014/main" id="{D4776DC3-8989-DB48-9F09-D628F34C6C3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84011" y="1553573"/>
              <a:ext cx="3001108" cy="45016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4115" name="Ink 4114">
                  <a:extLst>
                    <a:ext uri="{FF2B5EF4-FFF2-40B4-BE49-F238E27FC236}">
                      <a16:creationId xmlns:a16="http://schemas.microsoft.com/office/drawing/2014/main" id="{62A24D25-39AD-904B-A389-1D996248DD8F}"/>
                    </a:ext>
                  </a:extLst>
                </p14:cNvPr>
                <p14:cNvContentPartPr/>
                <p14:nvPr/>
              </p14:nvContentPartPr>
              <p14:xfrm>
                <a:off x="6863040" y="5297380"/>
                <a:ext cx="1511640" cy="159120"/>
              </p14:xfrm>
            </p:contentPart>
          </mc:Choice>
          <mc:Fallback xmlns="">
            <p:pic>
              <p:nvPicPr>
                <p:cNvPr id="4115" name="Ink 4114">
                  <a:extLst>
                    <a:ext uri="{FF2B5EF4-FFF2-40B4-BE49-F238E27FC236}">
                      <a16:creationId xmlns:a16="http://schemas.microsoft.com/office/drawing/2014/main" id="{62A24D25-39AD-904B-A389-1D996248DD8F}"/>
                    </a:ext>
                  </a:extLst>
                </p:cNvPr>
                <p:cNvPicPr/>
                <p:nvPr/>
              </p:nvPicPr>
              <p:blipFill>
                <a:blip r:embed="rId6"/>
                <a:stretch>
                  <a:fillRect/>
                </a:stretch>
              </p:blipFill>
              <p:spPr>
                <a:xfrm>
                  <a:off x="6856920" y="5291260"/>
                  <a:ext cx="1523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81412BD3-44F1-1849-AE31-6946C4108096}"/>
                    </a:ext>
                  </a:extLst>
                </p14:cNvPr>
                <p14:cNvContentPartPr/>
                <p14:nvPr/>
              </p14:nvContentPartPr>
              <p14:xfrm>
                <a:off x="6700320" y="4433020"/>
                <a:ext cx="570960" cy="893520"/>
              </p14:xfrm>
            </p:contentPart>
          </mc:Choice>
          <mc:Fallback xmlns="">
            <p:pic>
              <p:nvPicPr>
                <p:cNvPr id="47" name="Ink 46">
                  <a:extLst>
                    <a:ext uri="{FF2B5EF4-FFF2-40B4-BE49-F238E27FC236}">
                      <a16:creationId xmlns:a16="http://schemas.microsoft.com/office/drawing/2014/main" id="{81412BD3-44F1-1849-AE31-6946C4108096}"/>
                    </a:ext>
                  </a:extLst>
                </p:cNvPr>
                <p:cNvPicPr/>
                <p:nvPr/>
              </p:nvPicPr>
              <p:blipFill>
                <a:blip r:embed="rId8"/>
                <a:stretch>
                  <a:fillRect/>
                </a:stretch>
              </p:blipFill>
              <p:spPr>
                <a:xfrm>
                  <a:off x="6694200" y="4426900"/>
                  <a:ext cx="58320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E4A866F7-4920-564F-95B2-A8D5E7005AC4}"/>
                    </a:ext>
                  </a:extLst>
                </p14:cNvPr>
                <p14:cNvContentPartPr/>
                <p14:nvPr/>
              </p14:nvContentPartPr>
              <p14:xfrm>
                <a:off x="6684840" y="4455340"/>
                <a:ext cx="1174320" cy="1402560"/>
              </p14:xfrm>
            </p:contentPart>
          </mc:Choice>
          <mc:Fallback xmlns="">
            <p:pic>
              <p:nvPicPr>
                <p:cNvPr id="48" name="Ink 47">
                  <a:extLst>
                    <a:ext uri="{FF2B5EF4-FFF2-40B4-BE49-F238E27FC236}">
                      <a16:creationId xmlns:a16="http://schemas.microsoft.com/office/drawing/2014/main" id="{E4A866F7-4920-564F-95B2-A8D5E7005AC4}"/>
                    </a:ext>
                  </a:extLst>
                </p:cNvPr>
                <p:cNvPicPr/>
                <p:nvPr/>
              </p:nvPicPr>
              <p:blipFill>
                <a:blip r:embed="rId10"/>
                <a:stretch>
                  <a:fillRect/>
                </a:stretch>
              </p:blipFill>
              <p:spPr>
                <a:xfrm>
                  <a:off x="6678720" y="4449220"/>
                  <a:ext cx="11865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0FC18141-8572-CB49-A18E-CC48B1515532}"/>
                    </a:ext>
                  </a:extLst>
                </p14:cNvPr>
                <p14:cNvContentPartPr/>
                <p14:nvPr/>
              </p14:nvContentPartPr>
              <p14:xfrm>
                <a:off x="7118555" y="5609868"/>
                <a:ext cx="1260360" cy="176400"/>
              </p14:xfrm>
            </p:contentPart>
          </mc:Choice>
          <mc:Fallback xmlns="">
            <p:pic>
              <p:nvPicPr>
                <p:cNvPr id="49" name="Ink 48">
                  <a:extLst>
                    <a:ext uri="{FF2B5EF4-FFF2-40B4-BE49-F238E27FC236}">
                      <a16:creationId xmlns:a16="http://schemas.microsoft.com/office/drawing/2014/main" id="{0FC18141-8572-CB49-A18E-CC48B1515532}"/>
                    </a:ext>
                  </a:extLst>
                </p:cNvPr>
                <p:cNvPicPr/>
                <p:nvPr/>
              </p:nvPicPr>
              <p:blipFill>
                <a:blip r:embed="rId12"/>
                <a:stretch>
                  <a:fillRect/>
                </a:stretch>
              </p:blipFill>
              <p:spPr>
                <a:xfrm>
                  <a:off x="7112435" y="5603748"/>
                  <a:ext cx="1272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 name="Ink 49">
                  <a:extLst>
                    <a:ext uri="{FF2B5EF4-FFF2-40B4-BE49-F238E27FC236}">
                      <a16:creationId xmlns:a16="http://schemas.microsoft.com/office/drawing/2014/main" id="{A6347C27-F7E9-F942-A27C-FA170EF3E397}"/>
                    </a:ext>
                  </a:extLst>
                </p14:cNvPr>
                <p14:cNvContentPartPr/>
                <p14:nvPr/>
              </p14:nvContentPartPr>
              <p14:xfrm>
                <a:off x="6536075" y="5518788"/>
                <a:ext cx="1834920" cy="283680"/>
              </p14:xfrm>
            </p:contentPart>
          </mc:Choice>
          <mc:Fallback xmlns="">
            <p:pic>
              <p:nvPicPr>
                <p:cNvPr id="50" name="Ink 49">
                  <a:extLst>
                    <a:ext uri="{FF2B5EF4-FFF2-40B4-BE49-F238E27FC236}">
                      <a16:creationId xmlns:a16="http://schemas.microsoft.com/office/drawing/2014/main" id="{A6347C27-F7E9-F942-A27C-FA170EF3E397}"/>
                    </a:ext>
                  </a:extLst>
                </p:cNvPr>
                <p:cNvPicPr/>
                <p:nvPr/>
              </p:nvPicPr>
              <p:blipFill>
                <a:blip r:embed="rId14"/>
                <a:stretch>
                  <a:fillRect/>
                </a:stretch>
              </p:blipFill>
              <p:spPr>
                <a:xfrm>
                  <a:off x="6529954" y="5512668"/>
                  <a:ext cx="1847162"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55B67364-0552-934F-B28B-197DF1297EF9}"/>
                    </a:ext>
                  </a:extLst>
                </p14:cNvPr>
                <p14:cNvContentPartPr/>
                <p14:nvPr/>
              </p14:nvContentPartPr>
              <p14:xfrm>
                <a:off x="6477035" y="5493588"/>
                <a:ext cx="1903680" cy="266760"/>
              </p14:xfrm>
            </p:contentPart>
          </mc:Choice>
          <mc:Fallback xmlns="">
            <p:pic>
              <p:nvPicPr>
                <p:cNvPr id="54" name="Ink 53">
                  <a:extLst>
                    <a:ext uri="{FF2B5EF4-FFF2-40B4-BE49-F238E27FC236}">
                      <a16:creationId xmlns:a16="http://schemas.microsoft.com/office/drawing/2014/main" id="{55B67364-0552-934F-B28B-197DF1297EF9}"/>
                    </a:ext>
                  </a:extLst>
                </p:cNvPr>
                <p:cNvPicPr/>
                <p:nvPr/>
              </p:nvPicPr>
              <p:blipFill>
                <a:blip r:embed="rId16"/>
                <a:stretch>
                  <a:fillRect/>
                </a:stretch>
              </p:blipFill>
              <p:spPr>
                <a:xfrm>
                  <a:off x="6470915" y="5487476"/>
                  <a:ext cx="1915920" cy="27898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114" name="Ink 4113">
                  <a:extLst>
                    <a:ext uri="{FF2B5EF4-FFF2-40B4-BE49-F238E27FC236}">
                      <a16:creationId xmlns:a16="http://schemas.microsoft.com/office/drawing/2014/main" id="{2E20CEEC-4474-5846-B5A1-C9642CFAA9CF}"/>
                    </a:ext>
                  </a:extLst>
                </p14:cNvPr>
                <p14:cNvContentPartPr/>
                <p14:nvPr/>
              </p14:nvContentPartPr>
              <p14:xfrm>
                <a:off x="6393515" y="5553708"/>
                <a:ext cx="1990800" cy="410400"/>
              </p14:xfrm>
            </p:contentPart>
          </mc:Choice>
          <mc:Fallback xmlns="">
            <p:pic>
              <p:nvPicPr>
                <p:cNvPr id="4114" name="Ink 4113">
                  <a:extLst>
                    <a:ext uri="{FF2B5EF4-FFF2-40B4-BE49-F238E27FC236}">
                      <a16:creationId xmlns:a16="http://schemas.microsoft.com/office/drawing/2014/main" id="{2E20CEEC-4474-5846-B5A1-C9642CFAA9CF}"/>
                    </a:ext>
                  </a:extLst>
                </p:cNvPr>
                <p:cNvPicPr/>
                <p:nvPr/>
              </p:nvPicPr>
              <p:blipFill>
                <a:blip r:embed="rId18"/>
                <a:stretch>
                  <a:fillRect/>
                </a:stretch>
              </p:blipFill>
              <p:spPr>
                <a:xfrm>
                  <a:off x="6387396" y="5547588"/>
                  <a:ext cx="2003038"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6" name="Ink 55">
                  <a:extLst>
                    <a:ext uri="{FF2B5EF4-FFF2-40B4-BE49-F238E27FC236}">
                      <a16:creationId xmlns:a16="http://schemas.microsoft.com/office/drawing/2014/main" id="{E1D0CA48-E6D4-344E-A549-72B2521ACC6E}"/>
                    </a:ext>
                  </a:extLst>
                </p14:cNvPr>
                <p14:cNvContentPartPr/>
                <p14:nvPr/>
              </p14:nvContentPartPr>
              <p14:xfrm>
                <a:off x="6240875" y="5518428"/>
                <a:ext cx="2127600" cy="116640"/>
              </p14:xfrm>
            </p:contentPart>
          </mc:Choice>
          <mc:Fallback xmlns="">
            <p:pic>
              <p:nvPicPr>
                <p:cNvPr id="56" name="Ink 55">
                  <a:extLst>
                    <a:ext uri="{FF2B5EF4-FFF2-40B4-BE49-F238E27FC236}">
                      <a16:creationId xmlns:a16="http://schemas.microsoft.com/office/drawing/2014/main" id="{E1D0CA48-E6D4-344E-A549-72B2521ACC6E}"/>
                    </a:ext>
                  </a:extLst>
                </p:cNvPr>
                <p:cNvPicPr/>
                <p:nvPr/>
              </p:nvPicPr>
              <p:blipFill>
                <a:blip r:embed="rId20"/>
                <a:stretch>
                  <a:fillRect/>
                </a:stretch>
              </p:blipFill>
              <p:spPr>
                <a:xfrm>
                  <a:off x="6234755" y="5512308"/>
                  <a:ext cx="2139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0968C67E-1E1F-9A46-964E-0562E0504F8C}"/>
                    </a:ext>
                  </a:extLst>
                </p14:cNvPr>
                <p14:cNvContentPartPr/>
                <p14:nvPr/>
              </p14:nvContentPartPr>
              <p14:xfrm>
                <a:off x="5630315" y="5410428"/>
                <a:ext cx="2664000" cy="169200"/>
              </p14:xfrm>
            </p:contentPart>
          </mc:Choice>
          <mc:Fallback xmlns="">
            <p:pic>
              <p:nvPicPr>
                <p:cNvPr id="58" name="Ink 57">
                  <a:extLst>
                    <a:ext uri="{FF2B5EF4-FFF2-40B4-BE49-F238E27FC236}">
                      <a16:creationId xmlns:a16="http://schemas.microsoft.com/office/drawing/2014/main" id="{0968C67E-1E1F-9A46-964E-0562E0504F8C}"/>
                    </a:ext>
                  </a:extLst>
                </p:cNvPr>
                <p:cNvPicPr/>
                <p:nvPr/>
              </p:nvPicPr>
              <p:blipFill>
                <a:blip r:embed="rId22"/>
                <a:stretch>
                  <a:fillRect/>
                </a:stretch>
              </p:blipFill>
              <p:spPr>
                <a:xfrm>
                  <a:off x="5624196" y="5404321"/>
                  <a:ext cx="2676238" cy="18141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9" name="Ink 58">
                  <a:extLst>
                    <a:ext uri="{FF2B5EF4-FFF2-40B4-BE49-F238E27FC236}">
                      <a16:creationId xmlns:a16="http://schemas.microsoft.com/office/drawing/2014/main" id="{7831C538-7082-8840-8125-F13933DAE47D}"/>
                    </a:ext>
                  </a:extLst>
                </p14:cNvPr>
                <p14:cNvContentPartPr/>
                <p14:nvPr/>
              </p14:nvContentPartPr>
              <p14:xfrm>
                <a:off x="5655515" y="5397468"/>
                <a:ext cx="2630880" cy="140400"/>
              </p14:xfrm>
            </p:contentPart>
          </mc:Choice>
          <mc:Fallback xmlns="">
            <p:pic>
              <p:nvPicPr>
                <p:cNvPr id="59" name="Ink 58">
                  <a:extLst>
                    <a:ext uri="{FF2B5EF4-FFF2-40B4-BE49-F238E27FC236}">
                      <a16:creationId xmlns:a16="http://schemas.microsoft.com/office/drawing/2014/main" id="{7831C538-7082-8840-8125-F13933DAE47D}"/>
                    </a:ext>
                  </a:extLst>
                </p:cNvPr>
                <p:cNvPicPr/>
                <p:nvPr/>
              </p:nvPicPr>
              <p:blipFill>
                <a:blip r:embed="rId24"/>
                <a:stretch>
                  <a:fillRect/>
                </a:stretch>
              </p:blipFill>
              <p:spPr>
                <a:xfrm>
                  <a:off x="5649395" y="5391348"/>
                  <a:ext cx="2643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0" name="Ink 59">
                  <a:extLst>
                    <a:ext uri="{FF2B5EF4-FFF2-40B4-BE49-F238E27FC236}">
                      <a16:creationId xmlns:a16="http://schemas.microsoft.com/office/drawing/2014/main" id="{20ACA70D-EA93-3C40-8B4E-5AA5BDD86645}"/>
                    </a:ext>
                  </a:extLst>
                </p14:cNvPr>
                <p14:cNvContentPartPr/>
                <p14:nvPr/>
              </p14:nvContentPartPr>
              <p14:xfrm>
                <a:off x="5627075" y="5411868"/>
                <a:ext cx="2668320" cy="122760"/>
              </p14:xfrm>
            </p:contentPart>
          </mc:Choice>
          <mc:Fallback xmlns="">
            <p:pic>
              <p:nvPicPr>
                <p:cNvPr id="60" name="Ink 59">
                  <a:extLst>
                    <a:ext uri="{FF2B5EF4-FFF2-40B4-BE49-F238E27FC236}">
                      <a16:creationId xmlns:a16="http://schemas.microsoft.com/office/drawing/2014/main" id="{20ACA70D-EA93-3C40-8B4E-5AA5BDD86645}"/>
                    </a:ext>
                  </a:extLst>
                </p:cNvPr>
                <p:cNvPicPr/>
                <p:nvPr/>
              </p:nvPicPr>
              <p:blipFill>
                <a:blip r:embed="rId26"/>
                <a:stretch>
                  <a:fillRect/>
                </a:stretch>
              </p:blipFill>
              <p:spPr>
                <a:xfrm>
                  <a:off x="5620956" y="5405748"/>
                  <a:ext cx="2680558"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1" name="Ink 60">
                  <a:extLst>
                    <a:ext uri="{FF2B5EF4-FFF2-40B4-BE49-F238E27FC236}">
                      <a16:creationId xmlns:a16="http://schemas.microsoft.com/office/drawing/2014/main" id="{A4C1F367-234F-3A44-8040-FDCC33002D3E}"/>
                    </a:ext>
                  </a:extLst>
                </p14:cNvPr>
                <p14:cNvContentPartPr/>
                <p14:nvPr/>
              </p14:nvContentPartPr>
              <p14:xfrm>
                <a:off x="5692235" y="5339508"/>
                <a:ext cx="2609280" cy="197640"/>
              </p14:xfrm>
            </p:contentPart>
          </mc:Choice>
          <mc:Fallback xmlns="">
            <p:pic>
              <p:nvPicPr>
                <p:cNvPr id="61" name="Ink 60">
                  <a:extLst>
                    <a:ext uri="{FF2B5EF4-FFF2-40B4-BE49-F238E27FC236}">
                      <a16:creationId xmlns:a16="http://schemas.microsoft.com/office/drawing/2014/main" id="{A4C1F367-234F-3A44-8040-FDCC33002D3E}"/>
                    </a:ext>
                  </a:extLst>
                </p:cNvPr>
                <p:cNvPicPr/>
                <p:nvPr/>
              </p:nvPicPr>
              <p:blipFill>
                <a:blip r:embed="rId28"/>
                <a:stretch>
                  <a:fillRect/>
                </a:stretch>
              </p:blipFill>
              <p:spPr>
                <a:xfrm>
                  <a:off x="5686115" y="5333388"/>
                  <a:ext cx="2621520" cy="209880"/>
                </a:xfrm>
                <a:prstGeom prst="rect">
                  <a:avLst/>
                </a:prstGeom>
              </p:spPr>
            </p:pic>
          </mc:Fallback>
        </mc:AlternateContent>
        <p:grpSp>
          <p:nvGrpSpPr>
            <p:cNvPr id="4099" name="Group 4098">
              <a:extLst>
                <a:ext uri="{FF2B5EF4-FFF2-40B4-BE49-F238E27FC236}">
                  <a16:creationId xmlns:a16="http://schemas.microsoft.com/office/drawing/2014/main" id="{3DD4B9FD-E309-8E4E-BCA5-EE95A7F69C7D}"/>
                </a:ext>
              </a:extLst>
            </p:cNvPr>
            <p:cNvGrpSpPr/>
            <p:nvPr/>
          </p:nvGrpSpPr>
          <p:grpSpPr>
            <a:xfrm>
              <a:off x="6304595" y="4489548"/>
              <a:ext cx="394560" cy="720000"/>
              <a:chOff x="6304595" y="4489548"/>
              <a:chExt cx="394560" cy="720000"/>
            </a:xfrm>
          </p:grpSpPr>
          <mc:AlternateContent xmlns:mc="http://schemas.openxmlformats.org/markup-compatibility/2006" xmlns:p14="http://schemas.microsoft.com/office/powerpoint/2010/main">
            <mc:Choice Requires="p14">
              <p:contentPart p14:bwMode="auto" r:id="rId29">
                <p14:nvContentPartPr>
                  <p14:cNvPr id="62" name="Ink 61">
                    <a:extLst>
                      <a:ext uri="{FF2B5EF4-FFF2-40B4-BE49-F238E27FC236}">
                        <a16:creationId xmlns:a16="http://schemas.microsoft.com/office/drawing/2014/main" id="{22BC5527-AE42-A941-9E54-5AD997B1DBAB}"/>
                      </a:ext>
                    </a:extLst>
                  </p14:cNvPr>
                  <p14:cNvContentPartPr/>
                  <p14:nvPr/>
                </p14:nvContentPartPr>
                <p14:xfrm>
                  <a:off x="6331955" y="5026308"/>
                  <a:ext cx="113040" cy="166680"/>
                </p14:xfrm>
              </p:contentPart>
            </mc:Choice>
            <mc:Fallback xmlns="">
              <p:pic>
                <p:nvPicPr>
                  <p:cNvPr id="62" name="Ink 61">
                    <a:extLst>
                      <a:ext uri="{FF2B5EF4-FFF2-40B4-BE49-F238E27FC236}">
                        <a16:creationId xmlns:a16="http://schemas.microsoft.com/office/drawing/2014/main" id="{22BC5527-AE42-A941-9E54-5AD997B1DBAB}"/>
                      </a:ext>
                    </a:extLst>
                  </p:cNvPr>
                  <p:cNvPicPr/>
                  <p:nvPr/>
                </p:nvPicPr>
                <p:blipFill>
                  <a:blip r:embed="rId30"/>
                  <a:stretch>
                    <a:fillRect/>
                  </a:stretch>
                </p:blipFill>
                <p:spPr>
                  <a:xfrm>
                    <a:off x="6327635" y="5021988"/>
                    <a:ext cx="1216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3" name="Ink 62">
                    <a:extLst>
                      <a:ext uri="{FF2B5EF4-FFF2-40B4-BE49-F238E27FC236}">
                        <a16:creationId xmlns:a16="http://schemas.microsoft.com/office/drawing/2014/main" id="{9EB70BD1-9CE2-784B-868B-812502B8948F}"/>
                      </a:ext>
                    </a:extLst>
                  </p14:cNvPr>
                  <p14:cNvContentPartPr/>
                  <p14:nvPr/>
                </p14:nvContentPartPr>
                <p14:xfrm>
                  <a:off x="6304595" y="5186868"/>
                  <a:ext cx="42840" cy="22680"/>
                </p14:xfrm>
              </p:contentPart>
            </mc:Choice>
            <mc:Fallback xmlns="">
              <p:pic>
                <p:nvPicPr>
                  <p:cNvPr id="63" name="Ink 62">
                    <a:extLst>
                      <a:ext uri="{FF2B5EF4-FFF2-40B4-BE49-F238E27FC236}">
                        <a16:creationId xmlns:a16="http://schemas.microsoft.com/office/drawing/2014/main" id="{9EB70BD1-9CE2-784B-868B-812502B8948F}"/>
                      </a:ext>
                    </a:extLst>
                  </p:cNvPr>
                  <p:cNvPicPr/>
                  <p:nvPr/>
                </p:nvPicPr>
                <p:blipFill>
                  <a:blip r:embed="rId32"/>
                  <a:stretch>
                    <a:fillRect/>
                  </a:stretch>
                </p:blipFill>
                <p:spPr>
                  <a:xfrm>
                    <a:off x="6300275" y="5182548"/>
                    <a:ext cx="51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97" name="Ink 4096">
                    <a:extLst>
                      <a:ext uri="{FF2B5EF4-FFF2-40B4-BE49-F238E27FC236}">
                        <a16:creationId xmlns:a16="http://schemas.microsoft.com/office/drawing/2014/main" id="{CDC584E5-0F1C-974E-87C3-DFD600BD9E3D}"/>
                      </a:ext>
                    </a:extLst>
                  </p14:cNvPr>
                  <p14:cNvContentPartPr/>
                  <p14:nvPr/>
                </p14:nvContentPartPr>
                <p14:xfrm>
                  <a:off x="6446435" y="4489548"/>
                  <a:ext cx="252720" cy="544680"/>
                </p14:xfrm>
              </p:contentPart>
            </mc:Choice>
            <mc:Fallback xmlns="">
              <p:pic>
                <p:nvPicPr>
                  <p:cNvPr id="4097" name="Ink 4096">
                    <a:extLst>
                      <a:ext uri="{FF2B5EF4-FFF2-40B4-BE49-F238E27FC236}">
                        <a16:creationId xmlns:a16="http://schemas.microsoft.com/office/drawing/2014/main" id="{CDC584E5-0F1C-974E-87C3-DFD600BD9E3D}"/>
                      </a:ext>
                    </a:extLst>
                  </p:cNvPr>
                  <p:cNvPicPr/>
                  <p:nvPr/>
                </p:nvPicPr>
                <p:blipFill>
                  <a:blip r:embed="rId34"/>
                  <a:stretch>
                    <a:fillRect/>
                  </a:stretch>
                </p:blipFill>
                <p:spPr>
                  <a:xfrm>
                    <a:off x="6442115" y="4485228"/>
                    <a:ext cx="261360" cy="55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4101" name="Ink 4100">
                  <a:extLst>
                    <a:ext uri="{FF2B5EF4-FFF2-40B4-BE49-F238E27FC236}">
                      <a16:creationId xmlns:a16="http://schemas.microsoft.com/office/drawing/2014/main" id="{636175B7-6B84-564C-87C1-244F0F70048B}"/>
                    </a:ext>
                  </a:extLst>
                </p14:cNvPr>
                <p14:cNvContentPartPr/>
                <p14:nvPr/>
              </p14:nvContentPartPr>
              <p14:xfrm>
                <a:off x="5788355" y="4406388"/>
                <a:ext cx="1090440" cy="584640"/>
              </p14:xfrm>
            </p:contentPart>
          </mc:Choice>
          <mc:Fallback xmlns="">
            <p:pic>
              <p:nvPicPr>
                <p:cNvPr id="4101" name="Ink 4100">
                  <a:extLst>
                    <a:ext uri="{FF2B5EF4-FFF2-40B4-BE49-F238E27FC236}">
                      <a16:creationId xmlns:a16="http://schemas.microsoft.com/office/drawing/2014/main" id="{636175B7-6B84-564C-87C1-244F0F70048B}"/>
                    </a:ext>
                  </a:extLst>
                </p:cNvPr>
                <p:cNvPicPr/>
                <p:nvPr/>
              </p:nvPicPr>
              <p:blipFill>
                <a:blip r:embed="rId36"/>
                <a:stretch>
                  <a:fillRect/>
                </a:stretch>
              </p:blipFill>
              <p:spPr>
                <a:xfrm>
                  <a:off x="5782235" y="4400268"/>
                  <a:ext cx="110268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02" name="Ink 4101">
                  <a:extLst>
                    <a:ext uri="{FF2B5EF4-FFF2-40B4-BE49-F238E27FC236}">
                      <a16:creationId xmlns:a16="http://schemas.microsoft.com/office/drawing/2014/main" id="{47674534-AF10-FC42-8E53-9CAF10C0A44D}"/>
                    </a:ext>
                  </a:extLst>
                </p14:cNvPr>
                <p14:cNvContentPartPr/>
                <p14:nvPr/>
              </p14:nvContentPartPr>
              <p14:xfrm>
                <a:off x="5924435" y="4460028"/>
                <a:ext cx="849240" cy="374040"/>
              </p14:xfrm>
            </p:contentPart>
          </mc:Choice>
          <mc:Fallback xmlns="">
            <p:pic>
              <p:nvPicPr>
                <p:cNvPr id="4102" name="Ink 4101">
                  <a:extLst>
                    <a:ext uri="{FF2B5EF4-FFF2-40B4-BE49-F238E27FC236}">
                      <a16:creationId xmlns:a16="http://schemas.microsoft.com/office/drawing/2014/main" id="{47674534-AF10-FC42-8E53-9CAF10C0A44D}"/>
                    </a:ext>
                  </a:extLst>
                </p:cNvPr>
                <p:cNvPicPr/>
                <p:nvPr/>
              </p:nvPicPr>
              <p:blipFill>
                <a:blip r:embed="rId38"/>
                <a:stretch>
                  <a:fillRect/>
                </a:stretch>
              </p:blipFill>
              <p:spPr>
                <a:xfrm>
                  <a:off x="5918315" y="4453914"/>
                  <a:ext cx="861480" cy="38626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03" name="Ink 4102">
                  <a:extLst>
                    <a:ext uri="{FF2B5EF4-FFF2-40B4-BE49-F238E27FC236}">
                      <a16:creationId xmlns:a16="http://schemas.microsoft.com/office/drawing/2014/main" id="{26FA7681-8F2C-CE41-B90C-3823FEFB3D5C}"/>
                    </a:ext>
                  </a:extLst>
                </p14:cNvPr>
                <p14:cNvContentPartPr/>
                <p14:nvPr/>
              </p14:nvContentPartPr>
              <p14:xfrm>
                <a:off x="6444275" y="4435188"/>
                <a:ext cx="385200" cy="123120"/>
              </p14:xfrm>
            </p:contentPart>
          </mc:Choice>
          <mc:Fallback xmlns="">
            <p:pic>
              <p:nvPicPr>
                <p:cNvPr id="4103" name="Ink 4102">
                  <a:extLst>
                    <a:ext uri="{FF2B5EF4-FFF2-40B4-BE49-F238E27FC236}">
                      <a16:creationId xmlns:a16="http://schemas.microsoft.com/office/drawing/2014/main" id="{26FA7681-8F2C-CE41-B90C-3823FEFB3D5C}"/>
                    </a:ext>
                  </a:extLst>
                </p:cNvPr>
                <p:cNvPicPr/>
                <p:nvPr/>
              </p:nvPicPr>
              <p:blipFill>
                <a:blip r:embed="rId40"/>
                <a:stretch>
                  <a:fillRect/>
                </a:stretch>
              </p:blipFill>
              <p:spPr>
                <a:xfrm>
                  <a:off x="6438155" y="4429068"/>
                  <a:ext cx="3974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04" name="Ink 4103">
                  <a:extLst>
                    <a:ext uri="{FF2B5EF4-FFF2-40B4-BE49-F238E27FC236}">
                      <a16:creationId xmlns:a16="http://schemas.microsoft.com/office/drawing/2014/main" id="{2402EE08-C841-764F-B314-28B10C0ABD13}"/>
                    </a:ext>
                  </a:extLst>
                </p14:cNvPr>
                <p14:cNvContentPartPr/>
                <p14:nvPr/>
              </p14:nvContentPartPr>
              <p14:xfrm>
                <a:off x="7224395" y="4472628"/>
                <a:ext cx="700920" cy="555120"/>
              </p14:xfrm>
            </p:contentPart>
          </mc:Choice>
          <mc:Fallback xmlns="">
            <p:pic>
              <p:nvPicPr>
                <p:cNvPr id="4104" name="Ink 4103">
                  <a:extLst>
                    <a:ext uri="{FF2B5EF4-FFF2-40B4-BE49-F238E27FC236}">
                      <a16:creationId xmlns:a16="http://schemas.microsoft.com/office/drawing/2014/main" id="{2402EE08-C841-764F-B314-28B10C0ABD13}"/>
                    </a:ext>
                  </a:extLst>
                </p:cNvPr>
                <p:cNvPicPr/>
                <p:nvPr/>
              </p:nvPicPr>
              <p:blipFill>
                <a:blip r:embed="rId42"/>
                <a:stretch>
                  <a:fillRect/>
                </a:stretch>
              </p:blipFill>
              <p:spPr>
                <a:xfrm>
                  <a:off x="7218272" y="4466508"/>
                  <a:ext cx="713166"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05" name="Ink 4104">
                  <a:extLst>
                    <a:ext uri="{FF2B5EF4-FFF2-40B4-BE49-F238E27FC236}">
                      <a16:creationId xmlns:a16="http://schemas.microsoft.com/office/drawing/2014/main" id="{BF1DFE7F-4C99-6540-92E7-3FB2588EA750}"/>
                    </a:ext>
                  </a:extLst>
                </p14:cNvPr>
                <p14:cNvContentPartPr/>
                <p14:nvPr/>
              </p14:nvContentPartPr>
              <p14:xfrm>
                <a:off x="5682515" y="5291628"/>
                <a:ext cx="2671200" cy="74880"/>
              </p14:xfrm>
            </p:contentPart>
          </mc:Choice>
          <mc:Fallback xmlns="">
            <p:pic>
              <p:nvPicPr>
                <p:cNvPr id="4105" name="Ink 4104">
                  <a:extLst>
                    <a:ext uri="{FF2B5EF4-FFF2-40B4-BE49-F238E27FC236}">
                      <a16:creationId xmlns:a16="http://schemas.microsoft.com/office/drawing/2014/main" id="{BF1DFE7F-4C99-6540-92E7-3FB2588EA750}"/>
                    </a:ext>
                  </a:extLst>
                </p:cNvPr>
                <p:cNvPicPr/>
                <p:nvPr/>
              </p:nvPicPr>
              <p:blipFill>
                <a:blip r:embed="rId44"/>
                <a:stretch>
                  <a:fillRect/>
                </a:stretch>
              </p:blipFill>
              <p:spPr>
                <a:xfrm>
                  <a:off x="5676395" y="5285537"/>
                  <a:ext cx="2683440" cy="87061"/>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06" name="Ink 4105">
                  <a:extLst>
                    <a:ext uri="{FF2B5EF4-FFF2-40B4-BE49-F238E27FC236}">
                      <a16:creationId xmlns:a16="http://schemas.microsoft.com/office/drawing/2014/main" id="{7AD200B9-DB3B-5A40-8879-A17A022B7D8B}"/>
                    </a:ext>
                  </a:extLst>
                </p14:cNvPr>
                <p14:cNvContentPartPr/>
                <p14:nvPr/>
              </p14:nvContentPartPr>
              <p14:xfrm>
                <a:off x="7379555" y="4521228"/>
                <a:ext cx="685800" cy="397800"/>
              </p14:xfrm>
            </p:contentPart>
          </mc:Choice>
          <mc:Fallback xmlns="">
            <p:pic>
              <p:nvPicPr>
                <p:cNvPr id="4106" name="Ink 4105">
                  <a:extLst>
                    <a:ext uri="{FF2B5EF4-FFF2-40B4-BE49-F238E27FC236}">
                      <a16:creationId xmlns:a16="http://schemas.microsoft.com/office/drawing/2014/main" id="{7AD200B9-DB3B-5A40-8879-A17A022B7D8B}"/>
                    </a:ext>
                  </a:extLst>
                </p:cNvPr>
                <p:cNvPicPr/>
                <p:nvPr/>
              </p:nvPicPr>
              <p:blipFill>
                <a:blip r:embed="rId46"/>
                <a:stretch>
                  <a:fillRect/>
                </a:stretch>
              </p:blipFill>
              <p:spPr>
                <a:xfrm>
                  <a:off x="7373435" y="4515108"/>
                  <a:ext cx="69804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07" name="Ink 4106">
                  <a:extLst>
                    <a:ext uri="{FF2B5EF4-FFF2-40B4-BE49-F238E27FC236}">
                      <a16:creationId xmlns:a16="http://schemas.microsoft.com/office/drawing/2014/main" id="{EE98CBAF-E5CD-A24D-83DC-122188BD02E4}"/>
                    </a:ext>
                  </a:extLst>
                </p14:cNvPr>
                <p14:cNvContentPartPr/>
                <p14:nvPr/>
              </p14:nvContentPartPr>
              <p14:xfrm>
                <a:off x="7573235" y="4627428"/>
                <a:ext cx="453600" cy="187200"/>
              </p14:xfrm>
            </p:contentPart>
          </mc:Choice>
          <mc:Fallback xmlns="">
            <p:pic>
              <p:nvPicPr>
                <p:cNvPr id="4107" name="Ink 4106">
                  <a:extLst>
                    <a:ext uri="{FF2B5EF4-FFF2-40B4-BE49-F238E27FC236}">
                      <a16:creationId xmlns:a16="http://schemas.microsoft.com/office/drawing/2014/main" id="{EE98CBAF-E5CD-A24D-83DC-122188BD02E4}"/>
                    </a:ext>
                  </a:extLst>
                </p:cNvPr>
                <p:cNvPicPr/>
                <p:nvPr/>
              </p:nvPicPr>
              <p:blipFill>
                <a:blip r:embed="rId48"/>
                <a:stretch>
                  <a:fillRect/>
                </a:stretch>
              </p:blipFill>
              <p:spPr>
                <a:xfrm>
                  <a:off x="7567115" y="4621308"/>
                  <a:ext cx="4658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08" name="Ink 4107">
                  <a:extLst>
                    <a:ext uri="{FF2B5EF4-FFF2-40B4-BE49-F238E27FC236}">
                      <a16:creationId xmlns:a16="http://schemas.microsoft.com/office/drawing/2014/main" id="{A5E4EF61-4FF7-C741-A8CA-0086947DECBF}"/>
                    </a:ext>
                  </a:extLst>
                </p14:cNvPr>
                <p14:cNvContentPartPr/>
                <p14:nvPr/>
              </p14:nvContentPartPr>
              <p14:xfrm>
                <a:off x="7230155" y="4515828"/>
                <a:ext cx="411480" cy="559440"/>
              </p14:xfrm>
            </p:contentPart>
          </mc:Choice>
          <mc:Fallback xmlns="">
            <p:pic>
              <p:nvPicPr>
                <p:cNvPr id="4108" name="Ink 4107">
                  <a:extLst>
                    <a:ext uri="{FF2B5EF4-FFF2-40B4-BE49-F238E27FC236}">
                      <a16:creationId xmlns:a16="http://schemas.microsoft.com/office/drawing/2014/main" id="{A5E4EF61-4FF7-C741-A8CA-0086947DECBF}"/>
                    </a:ext>
                  </a:extLst>
                </p:cNvPr>
                <p:cNvPicPr/>
                <p:nvPr/>
              </p:nvPicPr>
              <p:blipFill>
                <a:blip r:embed="rId50"/>
                <a:stretch>
                  <a:fillRect/>
                </a:stretch>
              </p:blipFill>
              <p:spPr>
                <a:xfrm>
                  <a:off x="7224035" y="4509708"/>
                  <a:ext cx="423720" cy="571680"/>
                </a:xfrm>
                <a:prstGeom prst="rect">
                  <a:avLst/>
                </a:prstGeom>
              </p:spPr>
            </p:pic>
          </mc:Fallback>
        </mc:AlternateContent>
        <p:grpSp>
          <p:nvGrpSpPr>
            <p:cNvPr id="4111" name="Group 4110">
              <a:extLst>
                <a:ext uri="{FF2B5EF4-FFF2-40B4-BE49-F238E27FC236}">
                  <a16:creationId xmlns:a16="http://schemas.microsoft.com/office/drawing/2014/main" id="{DCD7FA09-22CA-0549-80BE-F4AAED04EC3E}"/>
                </a:ext>
              </a:extLst>
            </p:cNvPr>
            <p:cNvGrpSpPr/>
            <p:nvPr/>
          </p:nvGrpSpPr>
          <p:grpSpPr>
            <a:xfrm>
              <a:off x="7080755" y="4510068"/>
              <a:ext cx="597960" cy="377640"/>
              <a:chOff x="7080755" y="4510068"/>
              <a:chExt cx="597960" cy="377640"/>
            </a:xfrm>
          </p:grpSpPr>
          <mc:AlternateContent xmlns:mc="http://schemas.openxmlformats.org/markup-compatibility/2006" xmlns:p14="http://schemas.microsoft.com/office/powerpoint/2010/main">
            <mc:Choice Requires="p14">
              <p:contentPart p14:bwMode="auto" r:id="rId51">
                <p14:nvContentPartPr>
                  <p14:cNvPr id="4109" name="Ink 4108">
                    <a:extLst>
                      <a:ext uri="{FF2B5EF4-FFF2-40B4-BE49-F238E27FC236}">
                        <a16:creationId xmlns:a16="http://schemas.microsoft.com/office/drawing/2014/main" id="{F56539B3-7B37-9143-9EE2-9A38DBBD9633}"/>
                      </a:ext>
                    </a:extLst>
                  </p14:cNvPr>
                  <p14:cNvContentPartPr/>
                  <p14:nvPr/>
                </p14:nvContentPartPr>
                <p14:xfrm>
                  <a:off x="7080755" y="4609428"/>
                  <a:ext cx="597600" cy="278280"/>
                </p14:xfrm>
              </p:contentPart>
            </mc:Choice>
            <mc:Fallback xmlns="">
              <p:pic>
                <p:nvPicPr>
                  <p:cNvPr id="4109" name="Ink 4108">
                    <a:extLst>
                      <a:ext uri="{FF2B5EF4-FFF2-40B4-BE49-F238E27FC236}">
                        <a16:creationId xmlns:a16="http://schemas.microsoft.com/office/drawing/2014/main" id="{F56539B3-7B37-9143-9EE2-9A38DBBD9633}"/>
                      </a:ext>
                    </a:extLst>
                  </p:cNvPr>
                  <p:cNvPicPr/>
                  <p:nvPr/>
                </p:nvPicPr>
                <p:blipFill>
                  <a:blip r:embed="rId52"/>
                  <a:stretch>
                    <a:fillRect/>
                  </a:stretch>
                </p:blipFill>
                <p:spPr>
                  <a:xfrm>
                    <a:off x="7076435" y="4605108"/>
                    <a:ext cx="6062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10" name="Ink 4109">
                    <a:extLst>
                      <a:ext uri="{FF2B5EF4-FFF2-40B4-BE49-F238E27FC236}">
                        <a16:creationId xmlns:a16="http://schemas.microsoft.com/office/drawing/2014/main" id="{590DD7E5-ECAD-D041-83BD-0648F04882F6}"/>
                      </a:ext>
                    </a:extLst>
                  </p14:cNvPr>
                  <p14:cNvContentPartPr/>
                  <p14:nvPr/>
                </p14:nvContentPartPr>
                <p14:xfrm>
                  <a:off x="7301435" y="4510068"/>
                  <a:ext cx="377280" cy="101160"/>
                </p14:xfrm>
              </p:contentPart>
            </mc:Choice>
            <mc:Fallback xmlns="">
              <p:pic>
                <p:nvPicPr>
                  <p:cNvPr id="4110" name="Ink 4109">
                    <a:extLst>
                      <a:ext uri="{FF2B5EF4-FFF2-40B4-BE49-F238E27FC236}">
                        <a16:creationId xmlns:a16="http://schemas.microsoft.com/office/drawing/2014/main" id="{590DD7E5-ECAD-D041-83BD-0648F04882F6}"/>
                      </a:ext>
                    </a:extLst>
                  </p:cNvPr>
                  <p:cNvPicPr/>
                  <p:nvPr/>
                </p:nvPicPr>
                <p:blipFill>
                  <a:blip r:embed="rId54"/>
                  <a:stretch>
                    <a:fillRect/>
                  </a:stretch>
                </p:blipFill>
                <p:spPr>
                  <a:xfrm>
                    <a:off x="7297115" y="4505748"/>
                    <a:ext cx="38592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4112" name="Ink 4111">
                  <a:extLst>
                    <a:ext uri="{FF2B5EF4-FFF2-40B4-BE49-F238E27FC236}">
                      <a16:creationId xmlns:a16="http://schemas.microsoft.com/office/drawing/2014/main" id="{30AE94CF-6AC8-9A4C-A7B9-11E4852A2A90}"/>
                    </a:ext>
                  </a:extLst>
                </p14:cNvPr>
                <p14:cNvContentPartPr/>
                <p14:nvPr/>
              </p14:nvContentPartPr>
              <p14:xfrm>
                <a:off x="5372195" y="4736148"/>
                <a:ext cx="1118520" cy="880920"/>
              </p14:xfrm>
            </p:contentPart>
          </mc:Choice>
          <mc:Fallback xmlns="">
            <p:pic>
              <p:nvPicPr>
                <p:cNvPr id="4112" name="Ink 4111">
                  <a:extLst>
                    <a:ext uri="{FF2B5EF4-FFF2-40B4-BE49-F238E27FC236}">
                      <a16:creationId xmlns:a16="http://schemas.microsoft.com/office/drawing/2014/main" id="{30AE94CF-6AC8-9A4C-A7B9-11E4852A2A90}"/>
                    </a:ext>
                  </a:extLst>
                </p:cNvPr>
                <p:cNvPicPr/>
                <p:nvPr/>
              </p:nvPicPr>
              <p:blipFill>
                <a:blip r:embed="rId56"/>
                <a:stretch>
                  <a:fillRect/>
                </a:stretch>
              </p:blipFill>
              <p:spPr>
                <a:xfrm>
                  <a:off x="5366075" y="4730030"/>
                  <a:ext cx="1130760" cy="893155"/>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13" name="Ink 4112">
                  <a:extLst>
                    <a:ext uri="{FF2B5EF4-FFF2-40B4-BE49-F238E27FC236}">
                      <a16:creationId xmlns:a16="http://schemas.microsoft.com/office/drawing/2014/main" id="{6EDB5B9F-C9FF-DE4A-B170-03217CEAB75E}"/>
                    </a:ext>
                  </a:extLst>
                </p14:cNvPr>
                <p14:cNvContentPartPr/>
                <p14:nvPr/>
              </p14:nvContentPartPr>
              <p14:xfrm>
                <a:off x="7088675" y="4595388"/>
                <a:ext cx="1278360" cy="1203120"/>
              </p14:xfrm>
            </p:contentPart>
          </mc:Choice>
          <mc:Fallback xmlns="">
            <p:pic>
              <p:nvPicPr>
                <p:cNvPr id="4113" name="Ink 4112">
                  <a:extLst>
                    <a:ext uri="{FF2B5EF4-FFF2-40B4-BE49-F238E27FC236}">
                      <a16:creationId xmlns:a16="http://schemas.microsoft.com/office/drawing/2014/main" id="{6EDB5B9F-C9FF-DE4A-B170-03217CEAB75E}"/>
                    </a:ext>
                  </a:extLst>
                </p:cNvPr>
                <p:cNvPicPr/>
                <p:nvPr/>
              </p:nvPicPr>
              <p:blipFill>
                <a:blip r:embed="rId58"/>
                <a:stretch>
                  <a:fillRect/>
                </a:stretch>
              </p:blipFill>
              <p:spPr>
                <a:xfrm>
                  <a:off x="7082555" y="4589268"/>
                  <a:ext cx="1290600" cy="1215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23" name="Ink 4122">
                  <a:extLst>
                    <a:ext uri="{FF2B5EF4-FFF2-40B4-BE49-F238E27FC236}">
                      <a16:creationId xmlns:a16="http://schemas.microsoft.com/office/drawing/2014/main" id="{358D489E-7121-554A-8DC7-88F151648980}"/>
                    </a:ext>
                  </a:extLst>
                </p14:cNvPr>
                <p14:cNvContentPartPr/>
                <p14:nvPr/>
              </p14:nvContentPartPr>
              <p14:xfrm>
                <a:off x="7188030" y="4630198"/>
                <a:ext cx="360" cy="4320"/>
              </p14:xfrm>
            </p:contentPart>
          </mc:Choice>
          <mc:Fallback xmlns="">
            <p:pic>
              <p:nvPicPr>
                <p:cNvPr id="4123" name="Ink 4122">
                  <a:extLst>
                    <a:ext uri="{FF2B5EF4-FFF2-40B4-BE49-F238E27FC236}">
                      <a16:creationId xmlns:a16="http://schemas.microsoft.com/office/drawing/2014/main" id="{358D489E-7121-554A-8DC7-88F151648980}"/>
                    </a:ext>
                  </a:extLst>
                </p:cNvPr>
                <p:cNvPicPr/>
                <p:nvPr/>
              </p:nvPicPr>
              <p:blipFill>
                <a:blip r:embed="rId60"/>
                <a:stretch>
                  <a:fillRect/>
                </a:stretch>
              </p:blipFill>
              <p:spPr>
                <a:xfrm>
                  <a:off x="7181910" y="4624078"/>
                  <a:ext cx="12600" cy="16560"/>
                </a:xfrm>
                <a:prstGeom prst="rect">
                  <a:avLst/>
                </a:prstGeom>
              </p:spPr>
            </p:pic>
          </mc:Fallback>
        </mc:AlternateContent>
        <p:grpSp>
          <p:nvGrpSpPr>
            <p:cNvPr id="4126" name="Group 4125">
              <a:extLst>
                <a:ext uri="{FF2B5EF4-FFF2-40B4-BE49-F238E27FC236}">
                  <a16:creationId xmlns:a16="http://schemas.microsoft.com/office/drawing/2014/main" id="{CF996E10-B678-824A-A392-9C48F0AAC7D1}"/>
                </a:ext>
              </a:extLst>
            </p:cNvPr>
            <p:cNvGrpSpPr/>
            <p:nvPr/>
          </p:nvGrpSpPr>
          <p:grpSpPr>
            <a:xfrm>
              <a:off x="5467590" y="4428238"/>
              <a:ext cx="2873160" cy="1353960"/>
              <a:chOff x="5467590" y="4428238"/>
              <a:chExt cx="2873160" cy="1353960"/>
            </a:xfrm>
          </p:grpSpPr>
          <mc:AlternateContent xmlns:mc="http://schemas.openxmlformats.org/markup-compatibility/2006" xmlns:p14="http://schemas.microsoft.com/office/powerpoint/2010/main">
            <mc:Choice Requires="p14">
              <p:contentPart p14:bwMode="auto" r:id="rId61">
                <p14:nvContentPartPr>
                  <p14:cNvPr id="4116" name="Ink 4115">
                    <a:extLst>
                      <a:ext uri="{FF2B5EF4-FFF2-40B4-BE49-F238E27FC236}">
                        <a16:creationId xmlns:a16="http://schemas.microsoft.com/office/drawing/2014/main" id="{A4474862-8647-D34E-A033-2CF746BD27ED}"/>
                      </a:ext>
                    </a:extLst>
                  </p14:cNvPr>
                  <p14:cNvContentPartPr/>
                  <p14:nvPr/>
                </p14:nvContentPartPr>
                <p14:xfrm>
                  <a:off x="5467590" y="4867798"/>
                  <a:ext cx="782640" cy="178920"/>
                </p14:xfrm>
              </p:contentPart>
            </mc:Choice>
            <mc:Fallback xmlns="">
              <p:pic>
                <p:nvPicPr>
                  <p:cNvPr id="4116" name="Ink 4115">
                    <a:extLst>
                      <a:ext uri="{FF2B5EF4-FFF2-40B4-BE49-F238E27FC236}">
                        <a16:creationId xmlns:a16="http://schemas.microsoft.com/office/drawing/2014/main" id="{A4474862-8647-D34E-A033-2CF746BD27ED}"/>
                      </a:ext>
                    </a:extLst>
                  </p:cNvPr>
                  <p:cNvPicPr/>
                  <p:nvPr/>
                </p:nvPicPr>
                <p:blipFill>
                  <a:blip r:embed="rId62"/>
                  <a:stretch>
                    <a:fillRect/>
                  </a:stretch>
                </p:blipFill>
                <p:spPr>
                  <a:xfrm>
                    <a:off x="5463270" y="4863478"/>
                    <a:ext cx="7912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17" name="Ink 4116">
                    <a:extLst>
                      <a:ext uri="{FF2B5EF4-FFF2-40B4-BE49-F238E27FC236}">
                        <a16:creationId xmlns:a16="http://schemas.microsoft.com/office/drawing/2014/main" id="{D34FCF0E-B894-5542-AA6E-D5DC23D54A19}"/>
                      </a:ext>
                    </a:extLst>
                  </p14:cNvPr>
                  <p14:cNvContentPartPr/>
                  <p14:nvPr/>
                </p14:nvContentPartPr>
                <p14:xfrm>
                  <a:off x="5474790" y="4710478"/>
                  <a:ext cx="343080" cy="174960"/>
                </p14:xfrm>
              </p:contentPart>
            </mc:Choice>
            <mc:Fallback xmlns="">
              <p:pic>
                <p:nvPicPr>
                  <p:cNvPr id="4117" name="Ink 4116">
                    <a:extLst>
                      <a:ext uri="{FF2B5EF4-FFF2-40B4-BE49-F238E27FC236}">
                        <a16:creationId xmlns:a16="http://schemas.microsoft.com/office/drawing/2014/main" id="{D34FCF0E-B894-5542-AA6E-D5DC23D54A19}"/>
                      </a:ext>
                    </a:extLst>
                  </p:cNvPr>
                  <p:cNvPicPr/>
                  <p:nvPr/>
                </p:nvPicPr>
                <p:blipFill>
                  <a:blip r:embed="rId64"/>
                  <a:stretch>
                    <a:fillRect/>
                  </a:stretch>
                </p:blipFill>
                <p:spPr>
                  <a:xfrm>
                    <a:off x="5470470" y="4706158"/>
                    <a:ext cx="351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19" name="Ink 4118">
                    <a:extLst>
                      <a:ext uri="{FF2B5EF4-FFF2-40B4-BE49-F238E27FC236}">
                        <a16:creationId xmlns:a16="http://schemas.microsoft.com/office/drawing/2014/main" id="{BC75D608-7A84-0F40-87CD-4F8049FF644B}"/>
                      </a:ext>
                    </a:extLst>
                  </p14:cNvPr>
                  <p14:cNvContentPartPr/>
                  <p14:nvPr/>
                </p14:nvContentPartPr>
                <p14:xfrm>
                  <a:off x="5826150" y="4534078"/>
                  <a:ext cx="594000" cy="180360"/>
                </p14:xfrm>
              </p:contentPart>
            </mc:Choice>
            <mc:Fallback xmlns="">
              <p:pic>
                <p:nvPicPr>
                  <p:cNvPr id="4119" name="Ink 4118">
                    <a:extLst>
                      <a:ext uri="{FF2B5EF4-FFF2-40B4-BE49-F238E27FC236}">
                        <a16:creationId xmlns:a16="http://schemas.microsoft.com/office/drawing/2014/main" id="{BC75D608-7A84-0F40-87CD-4F8049FF644B}"/>
                      </a:ext>
                    </a:extLst>
                  </p:cNvPr>
                  <p:cNvPicPr/>
                  <p:nvPr/>
                </p:nvPicPr>
                <p:blipFill>
                  <a:blip r:embed="rId66"/>
                  <a:stretch>
                    <a:fillRect/>
                  </a:stretch>
                </p:blipFill>
                <p:spPr>
                  <a:xfrm>
                    <a:off x="5821830" y="4529758"/>
                    <a:ext cx="602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21" name="Ink 4120">
                    <a:extLst>
                      <a:ext uri="{FF2B5EF4-FFF2-40B4-BE49-F238E27FC236}">
                        <a16:creationId xmlns:a16="http://schemas.microsoft.com/office/drawing/2014/main" id="{A72140E9-02BD-7649-854D-E6D98BDC6781}"/>
                      </a:ext>
                    </a:extLst>
                  </p14:cNvPr>
                  <p14:cNvContentPartPr/>
                  <p14:nvPr/>
                </p14:nvContentPartPr>
                <p14:xfrm>
                  <a:off x="6415830" y="4428238"/>
                  <a:ext cx="462960" cy="115560"/>
                </p14:xfrm>
              </p:contentPart>
            </mc:Choice>
            <mc:Fallback xmlns="">
              <p:pic>
                <p:nvPicPr>
                  <p:cNvPr id="4121" name="Ink 4120">
                    <a:extLst>
                      <a:ext uri="{FF2B5EF4-FFF2-40B4-BE49-F238E27FC236}">
                        <a16:creationId xmlns:a16="http://schemas.microsoft.com/office/drawing/2014/main" id="{A72140E9-02BD-7649-854D-E6D98BDC6781}"/>
                      </a:ext>
                    </a:extLst>
                  </p:cNvPr>
                  <p:cNvPicPr/>
                  <p:nvPr/>
                </p:nvPicPr>
                <p:blipFill>
                  <a:blip r:embed="rId68"/>
                  <a:stretch>
                    <a:fillRect/>
                  </a:stretch>
                </p:blipFill>
                <p:spPr>
                  <a:xfrm>
                    <a:off x="6411510" y="4423918"/>
                    <a:ext cx="4716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25" name="Ink 4124">
                    <a:extLst>
                      <a:ext uri="{FF2B5EF4-FFF2-40B4-BE49-F238E27FC236}">
                        <a16:creationId xmlns:a16="http://schemas.microsoft.com/office/drawing/2014/main" id="{479EF318-186C-CA43-9371-6D6893AD5699}"/>
                      </a:ext>
                    </a:extLst>
                  </p14:cNvPr>
                  <p14:cNvContentPartPr/>
                  <p14:nvPr/>
                </p14:nvContentPartPr>
                <p14:xfrm>
                  <a:off x="7229790" y="4690318"/>
                  <a:ext cx="1110960" cy="1091880"/>
                </p14:xfrm>
              </p:contentPart>
            </mc:Choice>
            <mc:Fallback xmlns="">
              <p:pic>
                <p:nvPicPr>
                  <p:cNvPr id="4125" name="Ink 4124">
                    <a:extLst>
                      <a:ext uri="{FF2B5EF4-FFF2-40B4-BE49-F238E27FC236}">
                        <a16:creationId xmlns:a16="http://schemas.microsoft.com/office/drawing/2014/main" id="{479EF318-186C-CA43-9371-6D6893AD5699}"/>
                      </a:ext>
                    </a:extLst>
                  </p:cNvPr>
                  <p:cNvPicPr/>
                  <p:nvPr/>
                </p:nvPicPr>
                <p:blipFill>
                  <a:blip r:embed="rId70"/>
                  <a:stretch>
                    <a:fillRect/>
                  </a:stretch>
                </p:blipFill>
                <p:spPr>
                  <a:xfrm>
                    <a:off x="7225470" y="4685998"/>
                    <a:ext cx="1119600" cy="110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4127" name="Ink 4126">
                  <a:extLst>
                    <a:ext uri="{FF2B5EF4-FFF2-40B4-BE49-F238E27FC236}">
                      <a16:creationId xmlns:a16="http://schemas.microsoft.com/office/drawing/2014/main" id="{F74DAAAB-1B3A-8043-8F34-875A8F5D9DE6}"/>
                    </a:ext>
                  </a:extLst>
                </p14:cNvPr>
                <p14:cNvContentPartPr/>
                <p14:nvPr/>
              </p14:nvContentPartPr>
              <p14:xfrm>
                <a:off x="5399550" y="4768078"/>
                <a:ext cx="1278000" cy="971640"/>
              </p14:xfrm>
            </p:contentPart>
          </mc:Choice>
          <mc:Fallback xmlns="">
            <p:pic>
              <p:nvPicPr>
                <p:cNvPr id="4127" name="Ink 4126">
                  <a:extLst>
                    <a:ext uri="{FF2B5EF4-FFF2-40B4-BE49-F238E27FC236}">
                      <a16:creationId xmlns:a16="http://schemas.microsoft.com/office/drawing/2014/main" id="{F74DAAAB-1B3A-8043-8F34-875A8F5D9DE6}"/>
                    </a:ext>
                  </a:extLst>
                </p:cNvPr>
                <p:cNvPicPr/>
                <p:nvPr/>
              </p:nvPicPr>
              <p:blipFill>
                <a:blip r:embed="rId72"/>
                <a:stretch>
                  <a:fillRect/>
                </a:stretch>
              </p:blipFill>
              <p:spPr>
                <a:xfrm>
                  <a:off x="5393430" y="4761958"/>
                  <a:ext cx="1290240" cy="983880"/>
                </a:xfrm>
                <a:prstGeom prst="rect">
                  <a:avLst/>
                </a:prstGeom>
              </p:spPr>
            </p:pic>
          </mc:Fallback>
        </mc:AlternateContent>
        <p:sp>
          <p:nvSpPr>
            <p:cNvPr id="4128" name="Parallelogram 4127">
              <a:extLst>
                <a:ext uri="{FF2B5EF4-FFF2-40B4-BE49-F238E27FC236}">
                  <a16:creationId xmlns:a16="http://schemas.microsoft.com/office/drawing/2014/main" id="{78474123-7762-4A4F-A87B-A69D8D86487D}"/>
                </a:ext>
                <a:ext uri="{C183D7F6-B498-43B3-948B-1728B52AA6E4}">
                  <adec:decorative xmlns:adec="http://schemas.microsoft.com/office/drawing/2017/decorative" val="1"/>
                </a:ext>
              </a:extLst>
            </p:cNvPr>
            <p:cNvSpPr/>
            <p:nvPr/>
          </p:nvSpPr>
          <p:spPr>
            <a:xfrm rot="17602660">
              <a:off x="7055510" y="5580026"/>
              <a:ext cx="491850" cy="345240"/>
            </a:xfrm>
            <a:prstGeom prst="parallelogram">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9" name="Parallelogram 4128">
              <a:extLst>
                <a:ext uri="{FF2B5EF4-FFF2-40B4-BE49-F238E27FC236}">
                  <a16:creationId xmlns:a16="http://schemas.microsoft.com/office/drawing/2014/main" id="{DE2EE591-6E70-4949-80EB-E483B5933544}"/>
                </a:ext>
                <a:ext uri="{C183D7F6-B498-43B3-948B-1728B52AA6E4}">
                  <adec:decorative xmlns:adec="http://schemas.microsoft.com/office/drawing/2017/decorative" val="1"/>
                </a:ext>
              </a:extLst>
            </p:cNvPr>
            <p:cNvSpPr/>
            <p:nvPr/>
          </p:nvSpPr>
          <p:spPr>
            <a:xfrm>
              <a:off x="6415830" y="4720128"/>
              <a:ext cx="261720" cy="167580"/>
            </a:xfrm>
            <a:prstGeom prst="parallelogram">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Parallelogram 97">
              <a:extLst>
                <a:ext uri="{FF2B5EF4-FFF2-40B4-BE49-F238E27FC236}">
                  <a16:creationId xmlns:a16="http://schemas.microsoft.com/office/drawing/2014/main" id="{7331CD85-BE08-8D4D-95AC-564D73A0AC96}"/>
                </a:ext>
                <a:ext uri="{C183D7F6-B498-43B3-948B-1728B52AA6E4}">
                  <adec:decorative xmlns:adec="http://schemas.microsoft.com/office/drawing/2017/decorative" val="1"/>
                </a:ext>
              </a:extLst>
            </p:cNvPr>
            <p:cNvSpPr/>
            <p:nvPr/>
          </p:nvSpPr>
          <p:spPr>
            <a:xfrm>
              <a:off x="6768542" y="4690318"/>
              <a:ext cx="447568" cy="201418"/>
            </a:xfrm>
            <a:prstGeom prst="parallelogram">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Parallelogram 98">
              <a:extLst>
                <a:ext uri="{FF2B5EF4-FFF2-40B4-BE49-F238E27FC236}">
                  <a16:creationId xmlns:a16="http://schemas.microsoft.com/office/drawing/2014/main" id="{9F6AD4F7-B963-7047-90E3-D404F2D14004}"/>
                </a:ext>
                <a:ext uri="{C183D7F6-B498-43B3-948B-1728B52AA6E4}">
                  <adec:decorative xmlns:adec="http://schemas.microsoft.com/office/drawing/2017/decorative" val="1"/>
                </a:ext>
              </a:extLst>
            </p:cNvPr>
            <p:cNvSpPr/>
            <p:nvPr/>
          </p:nvSpPr>
          <p:spPr>
            <a:xfrm>
              <a:off x="7994879" y="4738393"/>
              <a:ext cx="225635" cy="201418"/>
            </a:xfrm>
            <a:prstGeom prst="parallelogram">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Parallelogram 99">
              <a:extLst>
                <a:ext uri="{FF2B5EF4-FFF2-40B4-BE49-F238E27FC236}">
                  <a16:creationId xmlns:a16="http://schemas.microsoft.com/office/drawing/2014/main" id="{E65CCBA0-9A52-0846-B0BB-4FD5741BDCBF}"/>
                </a:ext>
                <a:ext uri="{C183D7F6-B498-43B3-948B-1728B52AA6E4}">
                  <adec:decorative xmlns:adec="http://schemas.microsoft.com/office/drawing/2017/decorative" val="1"/>
                </a:ext>
              </a:extLst>
            </p:cNvPr>
            <p:cNvSpPr/>
            <p:nvPr/>
          </p:nvSpPr>
          <p:spPr>
            <a:xfrm rot="19414419">
              <a:off x="6169645" y="5625170"/>
              <a:ext cx="423999" cy="317533"/>
            </a:xfrm>
            <a:prstGeom prst="parallelogram">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168798CF-E609-4D5F-8E6A-B09C5208E91F}"/>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10089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Computer vision use cases</a:t>
            </a:r>
            <a:r>
              <a:rPr lang="en-US" baseline="0" dirty="0"/>
              <a:t> </a:t>
            </a:r>
            <a:endParaRPr lang="en-US" dirty="0"/>
          </a:p>
        </p:txBody>
      </p:sp>
      <p:sp>
        <p:nvSpPr>
          <p:cNvPr id="2" name="Content Placeholder 1"/>
          <p:cNvSpPr>
            <a:spLocks noGrp="1"/>
          </p:cNvSpPr>
          <p:nvPr>
            <p:ph idx="1"/>
          </p:nvPr>
        </p:nvSpPr>
        <p:spPr/>
        <p:txBody>
          <a:bodyPr>
            <a:noAutofit/>
          </a:bodyPr>
          <a:lstStyle/>
          <a:p>
            <a:pPr marL="0" indent="0">
              <a:buNone/>
            </a:pPr>
            <a:r>
              <a:rPr lang="en-US" sz="3200" dirty="0"/>
              <a:t>Content recognition</a:t>
            </a:r>
          </a:p>
          <a:p>
            <a:pPr marL="0" indent="0">
              <a:buNone/>
            </a:pPr>
            <a:r>
              <a:rPr lang="en-US" sz="3200" dirty="0"/>
              <a:t>Video analysis</a:t>
            </a:r>
          </a:p>
          <a:p>
            <a:pPr lvl="1"/>
            <a:r>
              <a:rPr lang="en-US" dirty="0"/>
              <a:t>Instance tracking</a:t>
            </a:r>
          </a:p>
          <a:p>
            <a:pPr lvl="1"/>
            <a:r>
              <a:rPr lang="en-US" dirty="0"/>
              <a:t>Action recognition</a:t>
            </a:r>
          </a:p>
          <a:p>
            <a:pPr lvl="1"/>
            <a:r>
              <a:rPr lang="en-US" dirty="0"/>
              <a:t>Motion estimation</a:t>
            </a:r>
          </a:p>
          <a:p>
            <a:endParaRPr lang="en-US" dirty="0"/>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582995" y="1601737"/>
            <a:ext cx="3123105" cy="4501663"/>
          </a:xfrm>
          <a:prstGeom prst="rect">
            <a:avLst/>
          </a:prstGeom>
        </p:spPr>
      </p:pic>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63442F8D-FB1F-427E-B8C8-D638F3FA24F4}"/>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1652472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Computer vision is the automated extraction of information from images</a:t>
            </a:r>
          </a:p>
          <a:p>
            <a:r>
              <a:rPr lang="en-US" dirty="0">
                <a:latin typeface="+mn-lt"/>
              </a:rPr>
              <a:t>Image analysis includes object classification, detection, and segmentation</a:t>
            </a:r>
          </a:p>
          <a:p>
            <a:r>
              <a:rPr lang="en-US" dirty="0">
                <a:latin typeface="+mn-lt"/>
              </a:rPr>
              <a:t>Video analysis includes instance tracking, action recognition, and motion estimation</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13</a:t>
            </a:fld>
            <a:endParaRPr lang="en-US" dirty="0"/>
          </a:p>
        </p:txBody>
      </p:sp>
    </p:spTree>
    <p:custDataLst>
      <p:tags r:id="rId1"/>
    </p:custDataLst>
    <p:extLst>
      <p:ext uri="{BB962C8B-B14F-4D97-AF65-F5344CB8AC3E}">
        <p14:creationId xmlns:p14="http://schemas.microsoft.com/office/powerpoint/2010/main" val="128527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5: Introducing Computer Vision</a:t>
            </a:r>
          </a:p>
        </p:txBody>
      </p:sp>
      <p:sp>
        <p:nvSpPr>
          <p:cNvPr id="2" name="Title 1"/>
          <p:cNvSpPr>
            <a:spLocks noGrp="1"/>
          </p:cNvSpPr>
          <p:nvPr>
            <p:ph type="title"/>
          </p:nvPr>
        </p:nvSpPr>
        <p:spPr/>
        <p:txBody>
          <a:bodyPr>
            <a:noAutofit/>
          </a:bodyPr>
          <a:lstStyle/>
          <a:p>
            <a:r>
              <a:rPr lang="en-US" sz="4000" dirty="0">
                <a:latin typeface="+mj-lt"/>
              </a:rPr>
              <a:t>Section 2: Analyzing images and videos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278721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Amazon Rekognition</a:t>
            </a:r>
          </a:p>
        </p:txBody>
      </p:sp>
      <p:sp>
        <p:nvSpPr>
          <p:cNvPr id="6" name="Content Placeholder 5"/>
          <p:cNvSpPr>
            <a:spLocks noGrp="1"/>
          </p:cNvSpPr>
          <p:nvPr>
            <p:ph idx="1"/>
          </p:nvPr>
        </p:nvSpPr>
        <p:spPr>
          <a:xfrm>
            <a:off x="419100" y="1528175"/>
            <a:ext cx="5040124" cy="4648788"/>
          </a:xfrm>
        </p:spPr>
        <p:txBody>
          <a:bodyPr/>
          <a:lstStyle/>
          <a:p>
            <a:r>
              <a:rPr lang="en-US" dirty="0"/>
              <a:t>Managed service for image and video analysis</a:t>
            </a:r>
          </a:p>
          <a:p>
            <a:r>
              <a:rPr lang="en-US" dirty="0"/>
              <a:t>Types of analysis</a:t>
            </a:r>
          </a:p>
          <a:p>
            <a:pPr lvl="1"/>
            <a:r>
              <a:rPr lang="en-US" dirty="0"/>
              <a:t>Searchable image and video libraries</a:t>
            </a:r>
          </a:p>
          <a:p>
            <a:pPr lvl="1"/>
            <a:r>
              <a:rPr lang="en-US" dirty="0"/>
              <a:t>Face-based user verification</a:t>
            </a:r>
          </a:p>
          <a:p>
            <a:pPr lvl="1"/>
            <a:r>
              <a:rPr lang="en-US" dirty="0"/>
              <a:t>Sentiment and demographic analysis</a:t>
            </a:r>
          </a:p>
          <a:p>
            <a:pPr lvl="1"/>
            <a:r>
              <a:rPr lang="en-US" dirty="0"/>
              <a:t>Unsafe content detection</a:t>
            </a:r>
          </a:p>
          <a:p>
            <a:pPr lvl="1"/>
            <a:r>
              <a:rPr lang="en-US" dirty="0"/>
              <a:t>Text detection</a:t>
            </a:r>
          </a:p>
          <a:p>
            <a:r>
              <a:rPr lang="en-US" dirty="0"/>
              <a:t>Security and compliance</a:t>
            </a:r>
          </a:p>
          <a:p>
            <a:endParaRPr lang="en-US" dirty="0"/>
          </a:p>
          <a:p>
            <a:pPr lvl="1"/>
            <a:endParaRPr lang="en-US" dirty="0"/>
          </a:p>
        </p:txBody>
      </p:sp>
      <p:pic>
        <p:nvPicPr>
          <p:cNvPr id="2" name="Picture 1" descr="Video analysis."/>
          <p:cNvPicPr>
            <a:picLocks noChangeAspect="1"/>
          </p:cNvPicPr>
          <p:nvPr/>
        </p:nvPicPr>
        <p:blipFill>
          <a:blip r:embed="rId4"/>
          <a:stretch>
            <a:fillRect/>
          </a:stretch>
        </p:blipFill>
        <p:spPr>
          <a:xfrm>
            <a:off x="5284955" y="1889786"/>
            <a:ext cx="6157262" cy="3320092"/>
          </a:xfrm>
          <a:prstGeom prst="rect">
            <a:avLst/>
          </a:prstGeom>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355" y="2042186"/>
            <a:ext cx="6157262" cy="3320092"/>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9755" y="2194586"/>
            <a:ext cx="6157262" cy="3320092"/>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2155" y="2346986"/>
            <a:ext cx="6157262" cy="3320092"/>
          </a:xfrm>
          <a:prstGeom prst="rect">
            <a:avLst/>
          </a:prstGeom>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867071" y="2457354"/>
            <a:ext cx="6162877" cy="3362124"/>
          </a:xfrm>
          <a:prstGeom prst="rect">
            <a:avLst/>
          </a:prstGeom>
        </p:spPr>
      </p:pic>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9033379E-CC1E-43DE-92ED-B0728184DA97}"/>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388437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dissolv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dissolve">
                                      <p:cBhvr>
                                        <p:cTn id="33" dur="500"/>
                                        <p:tgtEl>
                                          <p:spTgt spid="6">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dissolve">
                                      <p:cBhvr>
                                        <p:cTn id="41" dur="500"/>
                                        <p:tgtEl>
                                          <p:spTgt spid="6">
                                            <p:txEl>
                                              <p:pRg st="5" end="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dissolve">
                                      <p:cBhvr>
                                        <p:cTn id="49" dur="500"/>
                                        <p:tgtEl>
                                          <p:spTgt spid="6">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6">
                                            <p:txEl>
                                              <p:pRg st="7" end="7"/>
                                            </p:txEl>
                                          </p:spTgt>
                                        </p:tgtEl>
                                        <p:attrNameLst>
                                          <p:attrName>style.visibility</p:attrName>
                                        </p:attrNameLst>
                                      </p:cBhvr>
                                      <p:to>
                                        <p:strVal val="visible"/>
                                      </p:to>
                                    </p:set>
                                    <p:animEffect transition="in" filter="dissolve">
                                      <p:cBhvr>
                                        <p:cTn id="5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C3B8-9276-F345-A9B1-1B57B3826F4D}"/>
              </a:ext>
            </a:extLst>
          </p:cNvPr>
          <p:cNvSpPr>
            <a:spLocks noGrp="1"/>
          </p:cNvSpPr>
          <p:nvPr>
            <p:ph type="title"/>
          </p:nvPr>
        </p:nvSpPr>
        <p:spPr/>
        <p:txBody>
          <a:bodyPr/>
          <a:lstStyle/>
          <a:p>
            <a:r>
              <a:rPr lang="en-US" dirty="0"/>
              <a:t>Amazon Rekognition</a:t>
            </a:r>
          </a:p>
        </p:txBody>
      </p:sp>
      <p:pic>
        <p:nvPicPr>
          <p:cNvPr id="7" name="Picture 10">
            <a:extLst>
              <a:ext uri="{FF2B5EF4-FFF2-40B4-BE49-F238E27FC236}">
                <a16:creationId xmlns:a16="http://schemas.microsoft.com/office/drawing/2014/main" id="{0BF93F95-BF42-5149-AF53-EA0CFA15C54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9100" y="1608251"/>
            <a:ext cx="805053" cy="8050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D744AF14-482F-A64C-8439-141600CC3A4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19100" y="2626282"/>
            <a:ext cx="805053" cy="8050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1D30513A-8485-B244-A054-9BE89C4E6174}"/>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9100" y="3644313"/>
            <a:ext cx="805053" cy="8050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C183D7F6-B498-43B3-948B-1728B52AA6E4}">
                <adec:decorative xmlns:adec="http://schemas.microsoft.com/office/drawing/2017/decorative" val="1"/>
              </a:ext>
            </a:extLst>
          </p:cNvPr>
          <p:cNvSpPr/>
          <p:nvPr/>
        </p:nvSpPr>
        <p:spPr>
          <a:xfrm>
            <a:off x="1343850" y="1749167"/>
            <a:ext cx="8574783" cy="523220"/>
          </a:xfrm>
          <a:prstGeom prst="rect">
            <a:avLst/>
          </a:prstGeom>
        </p:spPr>
        <p:txBody>
          <a:bodyPr wrap="none">
            <a:spAutoFit/>
          </a:bodyPr>
          <a:lstStyle/>
          <a:p>
            <a:pPr>
              <a:spcBef>
                <a:spcPts val="2800"/>
              </a:spcBef>
            </a:pPr>
            <a:r>
              <a:rPr lang="en-US" sz="2800" dirty="0">
                <a:latin typeface="+mj-lt"/>
                <a:ea typeface="Amazon Ember Light" panose="020B0403020204020204" pitchFamily="34" charset="0"/>
                <a:cs typeface="Amazon Ember Light" panose="020B0403020204020204" pitchFamily="34" charset="0"/>
              </a:rPr>
              <a:t>Can add powerful visual analysis to your application</a:t>
            </a:r>
          </a:p>
        </p:txBody>
      </p:sp>
      <p:sp>
        <p:nvSpPr>
          <p:cNvPr id="12" name="Rectangle 11">
            <a:extLst>
              <a:ext uri="{C183D7F6-B498-43B3-948B-1728B52AA6E4}">
                <adec:decorative xmlns:adec="http://schemas.microsoft.com/office/drawing/2017/decorative" val="1"/>
              </a:ext>
            </a:extLst>
          </p:cNvPr>
          <p:cNvSpPr/>
          <p:nvPr/>
        </p:nvSpPr>
        <p:spPr>
          <a:xfrm>
            <a:off x="1343850" y="2767198"/>
            <a:ext cx="6625532" cy="523220"/>
          </a:xfrm>
          <a:prstGeom prst="rect">
            <a:avLst/>
          </a:prstGeom>
        </p:spPr>
        <p:txBody>
          <a:bodyPr wrap="none">
            <a:spAutoFit/>
          </a:bodyPr>
          <a:lstStyle/>
          <a:p>
            <a:pPr>
              <a:spcBef>
                <a:spcPts val="2800"/>
              </a:spcBef>
            </a:pPr>
            <a:r>
              <a:rPr lang="en-US" sz="2800" dirty="0">
                <a:latin typeface="+mj-lt"/>
                <a:ea typeface="Amazon Ember Light" panose="020B0403020204020204" pitchFamily="34" charset="0"/>
                <a:cs typeface="Amazon Ember Light" panose="020B0403020204020204" pitchFamily="34" charset="0"/>
              </a:rPr>
              <a:t>Is highly scalable and continuously</a:t>
            </a:r>
            <a:r>
              <a:rPr lang="en-US" sz="2800" dirty="0">
                <a:latin typeface="+mj-lt"/>
              </a:rPr>
              <a:t> </a:t>
            </a:r>
            <a:r>
              <a:rPr lang="en-US" sz="2800" dirty="0">
                <a:latin typeface="+mj-lt"/>
                <a:ea typeface="Amazon Ember Light" panose="020B0403020204020204" pitchFamily="34" charset="0"/>
                <a:cs typeface="Amazon Ember Light" panose="020B0403020204020204" pitchFamily="34" charset="0"/>
              </a:rPr>
              <a:t>learns</a:t>
            </a:r>
          </a:p>
        </p:txBody>
      </p:sp>
      <p:sp>
        <p:nvSpPr>
          <p:cNvPr id="13" name="Rectangle 12">
            <a:extLst>
              <a:ext uri="{C183D7F6-B498-43B3-948B-1728B52AA6E4}">
                <adec:decorative xmlns:adec="http://schemas.microsoft.com/office/drawing/2017/decorative" val="1"/>
              </a:ext>
            </a:extLst>
          </p:cNvPr>
          <p:cNvSpPr/>
          <p:nvPr/>
        </p:nvSpPr>
        <p:spPr>
          <a:xfrm>
            <a:off x="1343850" y="3781382"/>
            <a:ext cx="5634876" cy="523220"/>
          </a:xfrm>
          <a:prstGeom prst="rect">
            <a:avLst/>
          </a:prstGeom>
        </p:spPr>
        <p:txBody>
          <a:bodyPr wrap="none">
            <a:spAutoFit/>
          </a:bodyPr>
          <a:lstStyle/>
          <a:p>
            <a:pPr>
              <a:spcBef>
                <a:spcPts val="2800"/>
              </a:spcBef>
            </a:pPr>
            <a:r>
              <a:rPr lang="en-US" sz="2800" dirty="0">
                <a:latin typeface="+mj-lt"/>
                <a:ea typeface="Amazon Ember Light" panose="020B0403020204020204" pitchFamily="34" charset="0"/>
                <a:cs typeface="Amazon Ember Light" panose="020B0403020204020204" pitchFamily="34" charset="0"/>
              </a:rPr>
              <a:t>Integrates with</a:t>
            </a:r>
            <a:r>
              <a:rPr lang="en-US" sz="2800" dirty="0">
                <a:latin typeface="+mj-lt"/>
              </a:rPr>
              <a:t> other </a:t>
            </a:r>
            <a:r>
              <a:rPr lang="en-US" sz="2800" dirty="0">
                <a:latin typeface="+mj-lt"/>
                <a:ea typeface="Amazon Ember Light" panose="020B0403020204020204" pitchFamily="34" charset="0"/>
                <a:cs typeface="Amazon Ember Light" panose="020B0403020204020204" pitchFamily="34" charset="0"/>
              </a:rPr>
              <a:t>AWS</a:t>
            </a:r>
            <a:r>
              <a:rPr lang="en-US" sz="2800" dirty="0">
                <a:latin typeface="+mj-lt"/>
              </a:rPr>
              <a:t> </a:t>
            </a:r>
            <a:r>
              <a:rPr lang="en-US" sz="2800" dirty="0">
                <a:latin typeface="+mj-lt"/>
                <a:ea typeface="Amazon Ember Light" panose="020B0403020204020204" pitchFamily="34" charset="0"/>
                <a:cs typeface="Amazon Ember Light" panose="020B0403020204020204" pitchFamily="34" charset="0"/>
              </a:rPr>
              <a:t>services</a:t>
            </a:r>
          </a:p>
        </p:txBody>
      </p:sp>
      <p:grpSp>
        <p:nvGrpSpPr>
          <p:cNvPr id="14" name="Group 13" descr="Languages supported by Amazon Rekognition SDKs."/>
          <p:cNvGrpSpPr/>
          <p:nvPr/>
        </p:nvGrpSpPr>
        <p:grpSpPr>
          <a:xfrm>
            <a:off x="585574" y="4715036"/>
            <a:ext cx="10967956" cy="969246"/>
            <a:chOff x="585574" y="4715036"/>
            <a:chExt cx="10967956" cy="969246"/>
          </a:xfrm>
        </p:grpSpPr>
        <p:grpSp>
          <p:nvGrpSpPr>
            <p:cNvPr id="15" name="Group 14">
              <a:extLst>
                <a:ext uri="{FF2B5EF4-FFF2-40B4-BE49-F238E27FC236}">
                  <a16:creationId xmlns:a16="http://schemas.microsoft.com/office/drawing/2014/main" id="{1FC38FC0-968B-F545-A2D5-50EECBC782D1}"/>
                </a:ext>
              </a:extLst>
            </p:cNvPr>
            <p:cNvGrpSpPr/>
            <p:nvPr/>
          </p:nvGrpSpPr>
          <p:grpSpPr>
            <a:xfrm>
              <a:off x="585574" y="5331353"/>
              <a:ext cx="10967956" cy="352929"/>
              <a:chOff x="349856" y="1765887"/>
              <a:chExt cx="10967956" cy="369332"/>
            </a:xfrm>
          </p:grpSpPr>
          <p:sp>
            <p:nvSpPr>
              <p:cNvPr id="18" name="TextBox 17">
                <a:extLst>
                  <a:ext uri="{FF2B5EF4-FFF2-40B4-BE49-F238E27FC236}">
                    <a16:creationId xmlns:a16="http://schemas.microsoft.com/office/drawing/2014/main" id="{D57255A6-2B8F-B142-906F-6019B8B5674B}"/>
                  </a:ext>
                </a:extLst>
              </p:cNvPr>
              <p:cNvSpPr txBox="1"/>
              <p:nvPr/>
            </p:nvSpPr>
            <p:spPr>
              <a:xfrm>
                <a:off x="349856" y="1765887"/>
                <a:ext cx="120898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JavaScript</a:t>
                </a:r>
              </a:p>
            </p:txBody>
          </p:sp>
          <p:sp>
            <p:nvSpPr>
              <p:cNvPr id="20" name="TextBox 19">
                <a:extLst>
                  <a:ext uri="{FF2B5EF4-FFF2-40B4-BE49-F238E27FC236}">
                    <a16:creationId xmlns:a16="http://schemas.microsoft.com/office/drawing/2014/main" id="{BBDBB79C-7009-1040-BF13-56D5CA05A90F}"/>
                  </a:ext>
                </a:extLst>
              </p:cNvPr>
              <p:cNvSpPr txBox="1"/>
              <p:nvPr/>
            </p:nvSpPr>
            <p:spPr>
              <a:xfrm>
                <a:off x="1761924" y="1765887"/>
                <a:ext cx="909223"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Python</a:t>
                </a:r>
              </a:p>
            </p:txBody>
          </p:sp>
          <p:sp>
            <p:nvSpPr>
              <p:cNvPr id="22" name="TextBox 21">
                <a:extLst>
                  <a:ext uri="{FF2B5EF4-FFF2-40B4-BE49-F238E27FC236}">
                    <a16:creationId xmlns:a16="http://schemas.microsoft.com/office/drawing/2014/main" id="{EB36F5F2-07B9-514F-B430-FA59171DF961}"/>
                  </a:ext>
                </a:extLst>
              </p:cNvPr>
              <p:cNvSpPr txBox="1"/>
              <p:nvPr/>
            </p:nvSpPr>
            <p:spPr>
              <a:xfrm>
                <a:off x="3162039" y="1765887"/>
                <a:ext cx="615874"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PHP</a:t>
                </a:r>
              </a:p>
            </p:txBody>
          </p:sp>
          <p:sp>
            <p:nvSpPr>
              <p:cNvPr id="24" name="TextBox 23">
                <a:extLst>
                  <a:ext uri="{FF2B5EF4-FFF2-40B4-BE49-F238E27FC236}">
                    <a16:creationId xmlns:a16="http://schemas.microsoft.com/office/drawing/2014/main" id="{17B52B09-A343-2B4F-AEF7-1A778B525339}"/>
                  </a:ext>
                </a:extLst>
              </p:cNvPr>
              <p:cNvSpPr txBox="1"/>
              <p:nvPr/>
            </p:nvSpPr>
            <p:spPr>
              <a:xfrm>
                <a:off x="4407036" y="1765887"/>
                <a:ext cx="649537"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.NET</a:t>
                </a:r>
              </a:p>
            </p:txBody>
          </p:sp>
          <p:sp>
            <p:nvSpPr>
              <p:cNvPr id="26" name="TextBox 25">
                <a:extLst>
                  <a:ext uri="{FF2B5EF4-FFF2-40B4-BE49-F238E27FC236}">
                    <a16:creationId xmlns:a16="http://schemas.microsoft.com/office/drawing/2014/main" id="{E84C3568-2FEF-8C4E-BDF2-5494D24F486B}"/>
                  </a:ext>
                </a:extLst>
              </p:cNvPr>
              <p:cNvSpPr txBox="1"/>
              <p:nvPr/>
            </p:nvSpPr>
            <p:spPr>
              <a:xfrm>
                <a:off x="5643866" y="1765887"/>
                <a:ext cx="694421"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Ruby</a:t>
                </a:r>
              </a:p>
            </p:txBody>
          </p:sp>
          <p:sp>
            <p:nvSpPr>
              <p:cNvPr id="28" name="TextBox 27">
                <a:extLst>
                  <a:ext uri="{FF2B5EF4-FFF2-40B4-BE49-F238E27FC236}">
                    <a16:creationId xmlns:a16="http://schemas.microsoft.com/office/drawing/2014/main" id="{0A8BC237-BB74-FD4D-914F-1160A6E20C73}"/>
                  </a:ext>
                </a:extLst>
              </p:cNvPr>
              <p:cNvSpPr txBox="1"/>
              <p:nvPr/>
            </p:nvSpPr>
            <p:spPr>
              <a:xfrm>
                <a:off x="6937599" y="1765887"/>
                <a:ext cx="628698"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Java</a:t>
                </a:r>
              </a:p>
            </p:txBody>
          </p:sp>
          <p:sp>
            <p:nvSpPr>
              <p:cNvPr id="30" name="TextBox 29">
                <a:extLst>
                  <a:ext uri="{FF2B5EF4-FFF2-40B4-BE49-F238E27FC236}">
                    <a16:creationId xmlns:a16="http://schemas.microsoft.com/office/drawing/2014/main" id="{64CF8944-91F0-2B4E-95C0-488B56959668}"/>
                  </a:ext>
                </a:extLst>
              </p:cNvPr>
              <p:cNvSpPr txBox="1"/>
              <p:nvPr/>
            </p:nvSpPr>
            <p:spPr>
              <a:xfrm>
                <a:off x="8276373" y="1765887"/>
                <a:ext cx="471604"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Go</a:t>
                </a:r>
              </a:p>
            </p:txBody>
          </p:sp>
          <p:sp>
            <p:nvSpPr>
              <p:cNvPr id="32" name="TextBox 31">
                <a:extLst>
                  <a:ext uri="{FF2B5EF4-FFF2-40B4-BE49-F238E27FC236}">
                    <a16:creationId xmlns:a16="http://schemas.microsoft.com/office/drawing/2014/main" id="{93118864-1668-7741-9DA5-4DB9F0CF6695}"/>
                  </a:ext>
                </a:extLst>
              </p:cNvPr>
              <p:cNvSpPr txBox="1"/>
              <p:nvPr/>
            </p:nvSpPr>
            <p:spPr>
              <a:xfrm>
                <a:off x="9305194" y="1765887"/>
                <a:ext cx="926857"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Node.js</a:t>
                </a:r>
              </a:p>
            </p:txBody>
          </p:sp>
          <p:sp>
            <p:nvSpPr>
              <p:cNvPr id="34" name="TextBox 33">
                <a:extLst>
                  <a:ext uri="{FF2B5EF4-FFF2-40B4-BE49-F238E27FC236}">
                    <a16:creationId xmlns:a16="http://schemas.microsoft.com/office/drawing/2014/main" id="{78FCFFFC-8480-AA41-A33F-938C289A7704}"/>
                  </a:ext>
                </a:extLst>
              </p:cNvPr>
              <p:cNvSpPr txBox="1"/>
              <p:nvPr/>
            </p:nvSpPr>
            <p:spPr>
              <a:xfrm>
                <a:off x="10725983" y="1765887"/>
                <a:ext cx="591829"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a:t>
                </a:r>
              </a:p>
            </p:txBody>
          </p:sp>
        </p:grpSp>
        <p:sp>
          <p:nvSpPr>
            <p:cNvPr id="16" name="Rectangle 15">
              <a:extLst>
                <a:ext uri="{C183D7F6-B498-43B3-948B-1728B52AA6E4}">
                  <adec:decorative xmlns:adec="http://schemas.microsoft.com/office/drawing/2017/decorative" val="1"/>
                </a:ext>
              </a:extLst>
            </p:cNvPr>
            <p:cNvSpPr/>
            <p:nvPr/>
          </p:nvSpPr>
          <p:spPr>
            <a:xfrm>
              <a:off x="654540" y="4715036"/>
              <a:ext cx="6486071" cy="400110"/>
            </a:xfrm>
            <a:prstGeom prst="rect">
              <a:avLst/>
            </a:prstGeom>
          </p:spPr>
          <p:txBody>
            <a:bodyPr wrap="none">
              <a:spAutoFit/>
            </a:bodyPr>
            <a:lstStyle/>
            <a:p>
              <a:pPr algn="ctr">
                <a:spcAft>
                  <a:spcPts val="12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Languages supported by the Amazon Rekognition SDKs:</a:t>
              </a:r>
            </a:p>
          </p:txBody>
        </p:sp>
      </p:grpSp>
      <p:sp>
        <p:nvSpPr>
          <p:cNvPr id="4" name="Footer Placeholder 3">
            <a:extLst>
              <a:ext uri="{FF2B5EF4-FFF2-40B4-BE49-F238E27FC236}">
                <a16:creationId xmlns:a16="http://schemas.microsoft.com/office/drawing/2014/main" id="{3D04FA69-BFF8-B042-BFBE-E76610B837D0}"/>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737B172-99C1-974E-B2FB-851D08EF7B72}"/>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1777594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1: Searchable image library</a:t>
            </a:r>
          </a:p>
        </p:txBody>
      </p:sp>
      <p:cxnSp>
        <p:nvCxnSpPr>
          <p:cNvPr id="44" name="Straight Arrow Connector 43">
            <a:extLst>
              <a:ext uri="{C183D7F6-B498-43B3-948B-1728B52AA6E4}">
                <adec:decorative xmlns:adec="http://schemas.microsoft.com/office/drawing/2017/decorative" val="1"/>
              </a:ext>
            </a:extLst>
          </p:cNvPr>
          <p:cNvCxnSpPr>
            <a:stCxn id="13" idx="1"/>
            <a:endCxn id="39" idx="3"/>
          </p:cNvCxnSpPr>
          <p:nvPr/>
        </p:nvCxnSpPr>
        <p:spPr>
          <a:xfrm flipH="1">
            <a:off x="3592423" y="4792328"/>
            <a:ext cx="3123727" cy="985"/>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6" name="Group 15" descr="Searchable image library workflow.">
            <a:extLst>
              <a:ext uri="{FF2B5EF4-FFF2-40B4-BE49-F238E27FC236}">
                <a16:creationId xmlns:a16="http://schemas.microsoft.com/office/drawing/2014/main" id="{1E6F743E-F4E7-43B7-9D5D-8EFA6258D7D1}"/>
              </a:ext>
            </a:extLst>
          </p:cNvPr>
          <p:cNvGrpSpPr/>
          <p:nvPr/>
        </p:nvGrpSpPr>
        <p:grpSpPr>
          <a:xfrm>
            <a:off x="1226463" y="1529095"/>
            <a:ext cx="9792128" cy="4227155"/>
            <a:chOff x="1226463" y="1529095"/>
            <a:chExt cx="9792128" cy="4227155"/>
          </a:xfrm>
        </p:grpSpPr>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391" t="19068" r="89025" b="65165"/>
            <a:stretch/>
          </p:blipFill>
          <p:spPr>
            <a:xfrm>
              <a:off x="1226463" y="1815233"/>
              <a:ext cx="659424" cy="729762"/>
            </a:xfrm>
            <a:prstGeom prst="rect">
              <a:avLst/>
            </a:prstGeom>
          </p:spPr>
        </p:pic>
        <p:grpSp>
          <p:nvGrpSpPr>
            <p:cNvPr id="50" name="Group 49">
              <a:extLst>
                <a:ext uri="{C183D7F6-B498-43B3-948B-1728B52AA6E4}">
                  <adec:decorative xmlns:adec="http://schemas.microsoft.com/office/drawing/2017/decorative" val="1"/>
                </a:ext>
              </a:extLst>
            </p:cNvPr>
            <p:cNvGrpSpPr/>
            <p:nvPr/>
          </p:nvGrpSpPr>
          <p:grpSpPr>
            <a:xfrm>
              <a:off x="6306296" y="1825169"/>
              <a:ext cx="1506552" cy="1078628"/>
              <a:chOff x="6306296" y="1647909"/>
              <a:chExt cx="1506552" cy="1078628"/>
            </a:xfrm>
          </p:grpSpPr>
          <p:pic>
            <p:nvPicPr>
              <p:cNvPr id="6" name="Graphic 11">
                <a:extLst>
                  <a:ext uri="{FF2B5EF4-FFF2-40B4-BE49-F238E27FC236}">
                    <a16:creationId xmlns:a16="http://schemas.microsoft.com/office/drawing/2014/main" id="{AFF0D219-1852-0546-B4F2-BD233E5AD68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6151" y="1647909"/>
                <a:ext cx="711200" cy="711200"/>
              </a:xfrm>
              <a:prstGeom prst="rect">
                <a:avLst/>
              </a:prstGeom>
            </p:spPr>
          </p:pic>
          <p:sp>
            <p:nvSpPr>
              <p:cNvPr id="7" name="TextBox 6">
                <a:extLst>
                  <a:ext uri="{FF2B5EF4-FFF2-40B4-BE49-F238E27FC236}">
                    <a16:creationId xmlns:a16="http://schemas.microsoft.com/office/drawing/2014/main" id="{65860924-B0F1-F34D-956F-406C3FB34AE4}"/>
                  </a:ext>
                </a:extLst>
              </p:cNvPr>
              <p:cNvSpPr txBox="1"/>
              <p:nvPr/>
            </p:nvSpPr>
            <p:spPr>
              <a:xfrm>
                <a:off x="6306296" y="2387983"/>
                <a:ext cx="1506552" cy="338554"/>
              </a:xfrm>
              <a:prstGeom prst="rect">
                <a:avLst/>
              </a:prstGeom>
              <a:noFill/>
            </p:spPr>
            <p:txBody>
              <a:bodyPr wrap="square" rtlCol="0">
                <a:spAutoFit/>
              </a:bodyPr>
              <a:lstStyle/>
              <a:p>
                <a:pPr algn="ctr"/>
                <a:r>
                  <a:rPr lang="en-US" sz="1600" dirty="0"/>
                  <a:t>AWS Lambda</a:t>
                </a:r>
              </a:p>
            </p:txBody>
          </p:sp>
        </p:grpSp>
        <p:grpSp>
          <p:nvGrpSpPr>
            <p:cNvPr id="49" name="Group 48">
              <a:extLst>
                <a:ext uri="{C183D7F6-B498-43B3-948B-1728B52AA6E4}">
                  <adec:decorative xmlns:adec="http://schemas.microsoft.com/office/drawing/2017/decorative" val="1"/>
                </a:ext>
              </a:extLst>
            </p:cNvPr>
            <p:cNvGrpSpPr/>
            <p:nvPr/>
          </p:nvGrpSpPr>
          <p:grpSpPr>
            <a:xfrm>
              <a:off x="4451549" y="1946267"/>
              <a:ext cx="1506552" cy="842451"/>
              <a:chOff x="3677507" y="1769188"/>
              <a:chExt cx="1506552" cy="842451"/>
            </a:xfrm>
          </p:grpSpPr>
          <p:pic>
            <p:nvPicPr>
              <p:cNvPr id="8" name="Graphic 7">
                <a:extLst>
                  <a:ext uri="{FF2B5EF4-FFF2-40B4-BE49-F238E27FC236}">
                    <a16:creationId xmlns:a16="http://schemas.microsoft.com/office/drawing/2014/main" id="{2BE41BBA-73FD-A246-ADFA-76BFF5B8F9A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5833" y="1769188"/>
                <a:ext cx="469900" cy="469900"/>
              </a:xfrm>
              <a:prstGeom prst="rect">
                <a:avLst/>
              </a:prstGeom>
            </p:spPr>
          </p:pic>
          <p:sp>
            <p:nvSpPr>
              <p:cNvPr id="9" name="TextBox 8">
                <a:extLst>
                  <a:ext uri="{FF2B5EF4-FFF2-40B4-BE49-F238E27FC236}">
                    <a16:creationId xmlns:a16="http://schemas.microsoft.com/office/drawing/2014/main" id="{AA0DC92B-88BE-4348-9F7C-184C081A6AA0}"/>
                  </a:ext>
                </a:extLst>
              </p:cNvPr>
              <p:cNvSpPr txBox="1"/>
              <p:nvPr/>
            </p:nvSpPr>
            <p:spPr>
              <a:xfrm>
                <a:off x="3677507" y="2273085"/>
                <a:ext cx="1506552" cy="338554"/>
              </a:xfrm>
              <a:prstGeom prst="rect">
                <a:avLst/>
              </a:prstGeom>
              <a:noFill/>
            </p:spPr>
            <p:txBody>
              <a:bodyPr wrap="square" rtlCol="0">
                <a:spAutoFit/>
              </a:bodyPr>
              <a:lstStyle/>
              <a:p>
                <a:pPr algn="ctr"/>
                <a:r>
                  <a:rPr lang="en-US" sz="1600" dirty="0"/>
                  <a:t>Amazon S3 </a:t>
                </a:r>
              </a:p>
            </p:txBody>
          </p:sp>
        </p:grpSp>
        <p:grpSp>
          <p:nvGrpSpPr>
            <p:cNvPr id="48" name="Group 47">
              <a:extLst>
                <a:ext uri="{C183D7F6-B498-43B3-948B-1728B52AA6E4}">
                  <adec:decorative xmlns:adec="http://schemas.microsoft.com/office/drawing/2017/decorative" val="1"/>
                </a:ext>
              </a:extLst>
            </p:cNvPr>
            <p:cNvGrpSpPr/>
            <p:nvPr/>
          </p:nvGrpSpPr>
          <p:grpSpPr>
            <a:xfrm>
              <a:off x="2669857" y="1943328"/>
              <a:ext cx="1375232" cy="867030"/>
              <a:chOff x="1385575" y="1769188"/>
              <a:chExt cx="1375232" cy="867030"/>
            </a:xfrm>
          </p:grpSpPr>
          <p:pic>
            <p:nvPicPr>
              <p:cNvPr id="10" name="Graphic 21">
                <a:extLst>
                  <a:ext uri="{FF2B5EF4-FFF2-40B4-BE49-F238E27FC236}">
                    <a16:creationId xmlns:a16="http://schemas.microsoft.com/office/drawing/2014/main" id="{CEFD119D-B31D-AD4E-89CE-C02267D2159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8241" y="1769188"/>
                <a:ext cx="469900" cy="469900"/>
              </a:xfrm>
              <a:prstGeom prst="rect">
                <a:avLst/>
              </a:prstGeom>
            </p:spPr>
          </p:pic>
          <p:sp>
            <p:nvSpPr>
              <p:cNvPr id="11" name="TextBox 10">
                <a:extLst>
                  <a:ext uri="{FF2B5EF4-FFF2-40B4-BE49-F238E27FC236}">
                    <a16:creationId xmlns:a16="http://schemas.microsoft.com/office/drawing/2014/main" id="{8CFB7091-25B5-264E-B70C-23BF50BE211D}"/>
                  </a:ext>
                </a:extLst>
              </p:cNvPr>
              <p:cNvSpPr txBox="1"/>
              <p:nvPr/>
            </p:nvSpPr>
            <p:spPr>
              <a:xfrm>
                <a:off x="1385575" y="2297664"/>
                <a:ext cx="1375232" cy="338554"/>
              </a:xfrm>
              <a:prstGeom prst="rect">
                <a:avLst/>
              </a:prstGeom>
              <a:noFill/>
            </p:spPr>
            <p:txBody>
              <a:bodyPr wrap="square" rtlCol="0">
                <a:spAutoFit/>
              </a:bodyPr>
              <a:lstStyle/>
              <a:p>
                <a:pPr algn="ctr"/>
                <a:r>
                  <a:rPr lang="en-US" sz="1600" dirty="0">
                    <a:solidFill>
                      <a:srgbClr val="232F3E"/>
                    </a:solidFill>
                  </a:rPr>
                  <a:t>Mobile App</a:t>
                </a:r>
              </a:p>
            </p:txBody>
          </p:sp>
        </p:grpSp>
        <p:grpSp>
          <p:nvGrpSpPr>
            <p:cNvPr id="38" name="Group 37">
              <a:extLst>
                <a:ext uri="{C183D7F6-B498-43B3-948B-1728B52AA6E4}">
                  <adec:decorative xmlns:adec="http://schemas.microsoft.com/office/drawing/2017/decorative" val="1"/>
                </a:ext>
              </a:extLst>
            </p:cNvPr>
            <p:cNvGrpSpPr/>
            <p:nvPr/>
          </p:nvGrpSpPr>
          <p:grpSpPr>
            <a:xfrm>
              <a:off x="5970220" y="4436728"/>
              <a:ext cx="2203060" cy="1319522"/>
              <a:chOff x="3245701" y="3570675"/>
              <a:chExt cx="2203060" cy="1319522"/>
            </a:xfrm>
          </p:grpSpPr>
          <p:sp>
            <p:nvSpPr>
              <p:cNvPr id="12" name="TextBox 11">
                <a:extLst>
                  <a:ext uri="{FF2B5EF4-FFF2-40B4-BE49-F238E27FC236}">
                    <a16:creationId xmlns:a16="http://schemas.microsoft.com/office/drawing/2014/main" id="{DBF7F390-4FE7-6643-9323-807A575D6BEC}"/>
                  </a:ext>
                </a:extLst>
              </p:cNvPr>
              <p:cNvSpPr txBox="1"/>
              <p:nvPr/>
            </p:nvSpPr>
            <p:spPr>
              <a:xfrm>
                <a:off x="3245701" y="4305422"/>
                <a:ext cx="2203060" cy="584775"/>
              </a:xfrm>
              <a:prstGeom prst="rect">
                <a:avLst/>
              </a:prstGeom>
              <a:noFill/>
            </p:spPr>
            <p:txBody>
              <a:bodyPr wrap="square" rtlCol="0">
                <a:spAutoFit/>
              </a:bodyPr>
              <a:lstStyle/>
              <a:p>
                <a:pPr algn="ctr"/>
                <a:r>
                  <a:rPr lang="en-US" sz="16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600" dirty="0">
                  <a:latin typeface="+mj-lt"/>
                  <a:ea typeface="Amazon Ember" panose="020B0603020204020204" pitchFamily="34" charset="0"/>
                  <a:cs typeface="Amazon Ember" panose="020B0603020204020204" pitchFamily="34" charset="0"/>
                </a:endParaRPr>
              </a:p>
            </p:txBody>
          </p:sp>
          <p:pic>
            <p:nvPicPr>
              <p:cNvPr id="13" name="Graphic 80">
                <a:extLst>
                  <a:ext uri="{FF2B5EF4-FFF2-40B4-BE49-F238E27FC236}">
                    <a16:creationId xmlns:a16="http://schemas.microsoft.com/office/drawing/2014/main" id="{06EBA789-05C3-CC45-B472-15BE60193D2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91631" y="3570675"/>
                <a:ext cx="711200" cy="711200"/>
              </a:xfrm>
              <a:prstGeom prst="rect">
                <a:avLst/>
              </a:prstGeom>
            </p:spPr>
          </p:pic>
        </p:grpSp>
        <p:pic>
          <p:nvPicPr>
            <p:cNvPr id="14" name="Picture 13">
              <a:extLs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0375" t="20620" r="13235" b="65551"/>
            <a:stretch/>
          </p:blipFill>
          <p:spPr>
            <a:xfrm>
              <a:off x="10378510" y="1529095"/>
              <a:ext cx="640081" cy="640080"/>
            </a:xfrm>
            <a:prstGeom prst="rect">
              <a:avLst/>
            </a:prstGeom>
          </p:spPr>
        </p:pic>
        <p:pic>
          <p:nvPicPr>
            <p:cNvPr id="15" name="Picture 14">
              <a:extLs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6458" t="20386" r="7151" b="65456"/>
            <a:stretch/>
          </p:blipFill>
          <p:spPr>
            <a:xfrm>
              <a:off x="10378510" y="2205319"/>
              <a:ext cx="640080" cy="655320"/>
            </a:xfrm>
            <a:prstGeom prst="rect">
              <a:avLst/>
            </a:prstGeom>
          </p:spPr>
        </p:pic>
        <p:cxnSp>
          <p:nvCxnSpPr>
            <p:cNvPr id="21" name="Straight Arrow Connector 20">
              <a:extLst>
                <a:ext uri="{C183D7F6-B498-43B3-948B-1728B52AA6E4}">
                  <adec:decorative xmlns:adec="http://schemas.microsoft.com/office/drawing/2017/decorative" val="1"/>
                </a:ext>
              </a:extLst>
            </p:cNvPr>
            <p:cNvCxnSpPr>
              <a:stCxn id="10" idx="3"/>
              <a:endCxn id="8" idx="1"/>
            </p:cNvCxnSpPr>
            <p:nvPr/>
          </p:nvCxnSpPr>
          <p:spPr>
            <a:xfrm>
              <a:off x="3592423" y="2178278"/>
              <a:ext cx="1377452" cy="2939"/>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C183D7F6-B498-43B3-948B-1728B52AA6E4}">
                  <adec:decorative xmlns:adec="http://schemas.microsoft.com/office/drawing/2017/decorative" val="1"/>
                </a:ext>
              </a:extLst>
            </p:cNvPr>
            <p:cNvCxnSpPr>
              <a:stCxn id="5" idx="3"/>
              <a:endCxn id="10" idx="1"/>
            </p:cNvCxnSpPr>
            <p:nvPr/>
          </p:nvCxnSpPr>
          <p:spPr>
            <a:xfrm flipV="1">
              <a:off x="1885887" y="2178278"/>
              <a:ext cx="1236636" cy="183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C183D7F6-B498-43B3-948B-1728B52AA6E4}">
                  <adec:decorative xmlns:adec="http://schemas.microsoft.com/office/drawing/2017/decorative" val="1"/>
                </a:ext>
              </a:extLst>
            </p:cNvPr>
            <p:cNvCxnSpPr>
              <a:stCxn id="8" idx="3"/>
              <a:endCxn id="6" idx="1"/>
            </p:cNvCxnSpPr>
            <p:nvPr/>
          </p:nvCxnSpPr>
          <p:spPr>
            <a:xfrm flipV="1">
              <a:off x="5439775" y="2180769"/>
              <a:ext cx="1276376" cy="448"/>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Group 36">
              <a:extLst>
                <a:ext uri="{C183D7F6-B498-43B3-948B-1728B52AA6E4}">
                  <adec:decorative xmlns:adec="http://schemas.microsoft.com/office/drawing/2017/decorative" val="1"/>
                </a:ext>
              </a:extLst>
            </p:cNvPr>
            <p:cNvGrpSpPr/>
            <p:nvPr/>
          </p:nvGrpSpPr>
          <p:grpSpPr>
            <a:xfrm>
              <a:off x="7713161" y="1824271"/>
              <a:ext cx="2301904" cy="1111057"/>
              <a:chOff x="9029700" y="1586464"/>
              <a:chExt cx="2301904" cy="1111057"/>
            </a:xfrm>
          </p:grpSpPr>
          <p:sp>
            <p:nvSpPr>
              <p:cNvPr id="30" name="TextBox 29">
                <a:extLst>
                  <a:ext uri="{FF2B5EF4-FFF2-40B4-BE49-F238E27FC236}">
                    <a16:creationId xmlns:a16="http://schemas.microsoft.com/office/drawing/2014/main" id="{915F30D8-A2F8-B941-88A1-D68CAB185F89}"/>
                  </a:ext>
                </a:extLst>
              </p:cNvPr>
              <p:cNvSpPr txBox="1"/>
              <p:nvPr/>
            </p:nvSpPr>
            <p:spPr>
              <a:xfrm>
                <a:off x="9029700" y="2358967"/>
                <a:ext cx="2301904" cy="338554"/>
              </a:xfrm>
              <a:prstGeom prst="rect">
                <a:avLst/>
              </a:prstGeom>
              <a:noFill/>
            </p:spPr>
            <p:txBody>
              <a:bodyPr wrap="square" rtlCol="0">
                <a:spAutoFit/>
              </a:bodyPr>
              <a:lstStyle/>
              <a:p>
                <a:pPr algn="ctr"/>
                <a:r>
                  <a:rPr lang="en-US" sz="1600" dirty="0"/>
                  <a:t>Amazon Rekognition</a:t>
                </a:r>
              </a:p>
            </p:txBody>
          </p:sp>
          <p:pic>
            <p:nvPicPr>
              <p:cNvPr id="31" name="Graphic 29">
                <a:extLst>
                  <a:ext uri="{FF2B5EF4-FFF2-40B4-BE49-F238E27FC236}">
                    <a16:creationId xmlns:a16="http://schemas.microsoft.com/office/drawing/2014/main" id="{F5B51DC2-5414-9B46-B359-E8CB504FCE8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25052" y="1586464"/>
                <a:ext cx="711200" cy="711200"/>
              </a:xfrm>
              <a:prstGeom prst="rect">
                <a:avLst/>
              </a:prstGeom>
            </p:spPr>
          </p:pic>
        </p:grpSp>
        <p:cxnSp>
          <p:nvCxnSpPr>
            <p:cNvPr id="34" name="Straight Arrow Connector 33">
              <a:extLst>
                <a:ext uri="{C183D7F6-B498-43B3-948B-1728B52AA6E4}">
                  <adec:decorative xmlns:adec="http://schemas.microsoft.com/office/drawing/2017/decorative" val="1"/>
                </a:ext>
              </a:extLst>
            </p:cNvPr>
            <p:cNvCxnSpPr>
              <a:stCxn id="6" idx="3"/>
              <a:endCxn id="31" idx="1"/>
            </p:cNvCxnSpPr>
            <p:nvPr/>
          </p:nvCxnSpPr>
          <p:spPr>
            <a:xfrm flipV="1">
              <a:off x="7427351" y="2179871"/>
              <a:ext cx="1081162" cy="898"/>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C183D7F6-B498-43B3-948B-1728B52AA6E4}">
                  <adec:decorative xmlns:adec="http://schemas.microsoft.com/office/drawing/2017/decorative" val="1"/>
                </a:ext>
              </a:extLst>
            </p:cNvPr>
            <p:cNvGrpSpPr/>
            <p:nvPr/>
          </p:nvGrpSpPr>
          <p:grpSpPr>
            <a:xfrm>
              <a:off x="2669857" y="4558363"/>
              <a:ext cx="1375232" cy="867030"/>
              <a:chOff x="1384175" y="3677514"/>
              <a:chExt cx="1375232" cy="867030"/>
            </a:xfrm>
          </p:grpSpPr>
          <p:pic>
            <p:nvPicPr>
              <p:cNvPr id="39" name="Graphic 21">
                <a:extLst>
                  <a:ext uri="{FF2B5EF4-FFF2-40B4-BE49-F238E27FC236}">
                    <a16:creationId xmlns:a16="http://schemas.microsoft.com/office/drawing/2014/main" id="{CEFD119D-B31D-AD4E-89CE-C02267D2159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6841" y="3677514"/>
                <a:ext cx="469900" cy="469900"/>
              </a:xfrm>
              <a:prstGeom prst="rect">
                <a:avLst/>
              </a:prstGeom>
            </p:spPr>
          </p:pic>
          <p:sp>
            <p:nvSpPr>
              <p:cNvPr id="40" name="TextBox 39">
                <a:extLst>
                  <a:ext uri="{FF2B5EF4-FFF2-40B4-BE49-F238E27FC236}">
                    <a16:creationId xmlns:a16="http://schemas.microsoft.com/office/drawing/2014/main" id="{8CFB7091-25B5-264E-B70C-23BF50BE211D}"/>
                  </a:ext>
                </a:extLst>
              </p:cNvPr>
              <p:cNvSpPr txBox="1"/>
              <p:nvPr/>
            </p:nvSpPr>
            <p:spPr>
              <a:xfrm>
                <a:off x="1384175" y="4205990"/>
                <a:ext cx="1375232" cy="338554"/>
              </a:xfrm>
              <a:prstGeom prst="rect">
                <a:avLst/>
              </a:prstGeom>
              <a:noFill/>
            </p:spPr>
            <p:txBody>
              <a:bodyPr wrap="square" rtlCol="0">
                <a:spAutoFit/>
              </a:bodyPr>
              <a:lstStyle/>
              <a:p>
                <a:pPr algn="ctr"/>
                <a:r>
                  <a:rPr lang="en-US" sz="1600" dirty="0">
                    <a:solidFill>
                      <a:srgbClr val="232F3E"/>
                    </a:solidFill>
                  </a:rPr>
                  <a:t>Mobile App</a:t>
                </a:r>
              </a:p>
            </p:txBody>
          </p:sp>
        </p:grpSp>
        <p:cxnSp>
          <p:nvCxnSpPr>
            <p:cNvPr id="41" name="Straight Arrow Connector 40">
              <a:extLst>
                <a:ext uri="{C183D7F6-B498-43B3-948B-1728B52AA6E4}">
                  <adec:decorative xmlns:adec="http://schemas.microsoft.com/office/drawing/2017/decorative" val="1"/>
                </a:ext>
              </a:extLst>
            </p:cNvPr>
            <p:cNvCxnSpPr>
              <a:stCxn id="7" idx="2"/>
              <a:endCxn id="13" idx="0"/>
            </p:cNvCxnSpPr>
            <p:nvPr/>
          </p:nvCxnSpPr>
          <p:spPr>
            <a:xfrm>
              <a:off x="7059572" y="2903797"/>
              <a:ext cx="12178" cy="153293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Oval 54">
              <a:extLst>
                <a:ext uri="{C183D7F6-B498-43B3-948B-1728B52AA6E4}">
                  <adec:decorative xmlns:adec="http://schemas.microsoft.com/office/drawing/2017/decorative" val="1"/>
                </a:ext>
              </a:extLst>
            </p:cNvPr>
            <p:cNvSpPr/>
            <p:nvPr/>
          </p:nvSpPr>
          <p:spPr>
            <a:xfrm>
              <a:off x="2803346" y="1720458"/>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56" name="Oval 55">
              <a:extLst>
                <a:ext uri="{C183D7F6-B498-43B3-948B-1728B52AA6E4}">
                  <adec:decorative xmlns:adec="http://schemas.microsoft.com/office/drawing/2017/decorative" val="1"/>
                </a:ext>
              </a:extLst>
            </p:cNvPr>
            <p:cNvSpPr/>
            <p:nvPr/>
          </p:nvSpPr>
          <p:spPr>
            <a:xfrm>
              <a:off x="4650698" y="1719450"/>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57" name="Oval 56">
              <a:extLst>
                <a:ext uri="{C183D7F6-B498-43B3-948B-1728B52AA6E4}">
                  <adec:decorative xmlns:adec="http://schemas.microsoft.com/office/drawing/2017/decorative" val="1"/>
                </a:ext>
              </a:extLst>
            </p:cNvPr>
            <p:cNvSpPr/>
            <p:nvPr/>
          </p:nvSpPr>
          <p:spPr>
            <a:xfrm>
              <a:off x="6383993" y="1717613"/>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58" name="Oval 57">
              <a:extLst>
                <a:ext uri="{C183D7F6-B498-43B3-948B-1728B52AA6E4}">
                  <adec:decorative xmlns:adec="http://schemas.microsoft.com/office/drawing/2017/decorative" val="1"/>
                </a:ext>
              </a:extLst>
            </p:cNvPr>
            <p:cNvSpPr/>
            <p:nvPr/>
          </p:nvSpPr>
          <p:spPr>
            <a:xfrm>
              <a:off x="8169626" y="1717612"/>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grpSp>
      <p:sp>
        <p:nvSpPr>
          <p:cNvPr id="59" name="Oval 58">
            <a:extLst>
              <a:ext uri="{C183D7F6-B498-43B3-948B-1728B52AA6E4}">
                <adec:decorative xmlns:adec="http://schemas.microsoft.com/office/drawing/2017/decorative" val="1"/>
              </a:ext>
            </a:extLst>
          </p:cNvPr>
          <p:cNvSpPr/>
          <p:nvPr/>
        </p:nvSpPr>
        <p:spPr>
          <a:xfrm>
            <a:off x="6381466" y="4367880"/>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a:t>
            </a:r>
          </a:p>
        </p:txBody>
      </p:sp>
      <p:sp>
        <p:nvSpPr>
          <p:cNvPr id="60" name="Oval 59">
            <a:extLst>
              <a:ext uri="{C183D7F6-B498-43B3-948B-1728B52AA6E4}">
                <adec:decorative xmlns:adec="http://schemas.microsoft.com/office/drawing/2017/decorative" val="1"/>
              </a:ext>
            </a:extLst>
          </p:cNvPr>
          <p:cNvSpPr/>
          <p:nvPr/>
        </p:nvSpPr>
        <p:spPr>
          <a:xfrm>
            <a:off x="3644353" y="4367880"/>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6</a:t>
            </a:r>
          </a:p>
        </p:txBody>
      </p:sp>
      <p:cxnSp>
        <p:nvCxnSpPr>
          <p:cNvPr id="65" name="Elbow Connector 64">
            <a:extLst>
              <a:ext uri="{C183D7F6-B498-43B3-948B-1728B52AA6E4}">
                <adec:decorative xmlns:adec="http://schemas.microsoft.com/office/drawing/2017/decorative" val="1"/>
              </a:ext>
            </a:extLst>
          </p:cNvPr>
          <p:cNvCxnSpPr>
            <a:stCxn id="31" idx="3"/>
            <a:endCxn id="14" idx="1"/>
          </p:cNvCxnSpPr>
          <p:nvPr/>
        </p:nvCxnSpPr>
        <p:spPr>
          <a:xfrm flipV="1">
            <a:off x="9219713" y="1849135"/>
            <a:ext cx="1158797" cy="330736"/>
          </a:xfrm>
          <a:prstGeom prst="bentConnector3">
            <a:avLst>
              <a:gd name="adj1" fmla="val 50000"/>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C183D7F6-B498-43B3-948B-1728B52AA6E4}">
                <adec:decorative xmlns:adec="http://schemas.microsoft.com/office/drawing/2017/decorative" val="1"/>
              </a:ext>
            </a:extLst>
          </p:cNvPr>
          <p:cNvCxnSpPr>
            <a:stCxn id="31" idx="3"/>
            <a:endCxn id="15" idx="1"/>
          </p:cNvCxnSpPr>
          <p:nvPr/>
        </p:nvCxnSpPr>
        <p:spPr>
          <a:xfrm>
            <a:off x="9219713" y="2179871"/>
            <a:ext cx="1158797" cy="353108"/>
          </a:xfrm>
          <a:prstGeom prst="bentConnector3">
            <a:avLst>
              <a:gd name="adj1" fmla="val 50000"/>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2560389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60885-2F30-BA45-B779-DCDF3CB6FF83}"/>
              </a:ext>
            </a:extLst>
          </p:cNvPr>
          <p:cNvSpPr>
            <a:spLocks noGrp="1"/>
          </p:cNvSpPr>
          <p:nvPr>
            <p:ph type="title"/>
          </p:nvPr>
        </p:nvSpPr>
        <p:spPr/>
        <p:txBody>
          <a:bodyPr/>
          <a:lstStyle/>
          <a:p>
            <a:r>
              <a:rPr lang="en-US" dirty="0"/>
              <a:t>Use case 2: Image moderation</a:t>
            </a:r>
          </a:p>
        </p:txBody>
      </p:sp>
      <p:sp>
        <p:nvSpPr>
          <p:cNvPr id="28" name="Oval 27">
            <a:extLst>
              <a:ext uri="{C183D7F6-B498-43B3-948B-1728B52AA6E4}">
                <adec:decorative xmlns:adec="http://schemas.microsoft.com/office/drawing/2017/decorative" val="1"/>
              </a:ext>
            </a:extLst>
          </p:cNvPr>
          <p:cNvSpPr/>
          <p:nvPr/>
        </p:nvSpPr>
        <p:spPr>
          <a:xfrm>
            <a:off x="4154557" y="1817450"/>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p>
        </p:txBody>
      </p:sp>
      <p:cxnSp>
        <p:nvCxnSpPr>
          <p:cNvPr id="39" name="Elbow Connector 38">
            <a:extLst>
              <a:ext uri="{C183D7F6-B498-43B3-948B-1728B52AA6E4}">
                <adec:decorative xmlns:adec="http://schemas.microsoft.com/office/drawing/2017/decorative" val="1"/>
              </a:ext>
            </a:extLst>
          </p:cNvPr>
          <p:cNvCxnSpPr>
            <a:stCxn id="44" idx="2"/>
            <a:endCxn id="56" idx="2"/>
          </p:cNvCxnSpPr>
          <p:nvPr/>
        </p:nvCxnSpPr>
        <p:spPr>
          <a:xfrm rot="5400000">
            <a:off x="5349910" y="2884003"/>
            <a:ext cx="1583824" cy="2296595"/>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C183D7F6-B498-43B3-948B-1728B52AA6E4}">
                <adec:decorative xmlns:adec="http://schemas.microsoft.com/office/drawing/2017/decorative" val="1"/>
              </a:ext>
            </a:extLst>
          </p:cNvPr>
          <p:cNvCxnSpPr>
            <a:stCxn id="50" idx="0"/>
            <a:endCxn id="55" idx="2"/>
          </p:cNvCxnSpPr>
          <p:nvPr/>
        </p:nvCxnSpPr>
        <p:spPr>
          <a:xfrm flipH="1">
            <a:off x="4994678" y="5012302"/>
            <a:ext cx="4986345" cy="164"/>
          </a:xfrm>
          <a:prstGeom prst="straightConnector1">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C183D7F6-B498-43B3-948B-1728B52AA6E4}">
                <adec:decorative xmlns:adec="http://schemas.microsoft.com/office/drawing/2017/decorative" val="1"/>
              </a:ext>
            </a:extLst>
          </p:cNvPr>
          <p:cNvSpPr/>
          <p:nvPr/>
        </p:nvSpPr>
        <p:spPr>
          <a:xfrm>
            <a:off x="2075151" y="3015116"/>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6</a:t>
            </a:r>
          </a:p>
        </p:txBody>
      </p:sp>
      <p:sp>
        <p:nvSpPr>
          <p:cNvPr id="75" name="Oval 74">
            <a:extLst>
              <a:ext uri="{C183D7F6-B498-43B3-948B-1728B52AA6E4}">
                <adec:decorative xmlns:adec="http://schemas.microsoft.com/office/drawing/2017/decorative" val="1"/>
              </a:ext>
            </a:extLst>
          </p:cNvPr>
          <p:cNvSpPr/>
          <p:nvPr/>
        </p:nvSpPr>
        <p:spPr>
          <a:xfrm>
            <a:off x="6678107" y="1819501"/>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grpSp>
        <p:nvGrpSpPr>
          <p:cNvPr id="6" name="Group 5" descr="Image moderation workflow.">
            <a:extLst>
              <a:ext uri="{FF2B5EF4-FFF2-40B4-BE49-F238E27FC236}">
                <a16:creationId xmlns:a16="http://schemas.microsoft.com/office/drawing/2014/main" id="{B2B4B4B3-3021-4945-8295-56AC431C89E2}"/>
              </a:ext>
            </a:extLst>
          </p:cNvPr>
          <p:cNvGrpSpPr/>
          <p:nvPr/>
        </p:nvGrpSpPr>
        <p:grpSpPr>
          <a:xfrm>
            <a:off x="1456572" y="1817194"/>
            <a:ext cx="9921466" cy="4032634"/>
            <a:chOff x="1456572" y="1817194"/>
            <a:chExt cx="9921466" cy="4032634"/>
          </a:xfrm>
        </p:grpSpPr>
        <p:grpSp>
          <p:nvGrpSpPr>
            <p:cNvPr id="10" name="Group 9">
              <a:extLst>
                <a:ext uri="{C183D7F6-B498-43B3-948B-1728B52AA6E4}">
                  <adec:decorative xmlns:adec="http://schemas.microsoft.com/office/drawing/2017/decorative" val="1"/>
                </a:ext>
              </a:extLst>
            </p:cNvPr>
            <p:cNvGrpSpPr/>
            <p:nvPr/>
          </p:nvGrpSpPr>
          <p:grpSpPr>
            <a:xfrm>
              <a:off x="4024259" y="1972849"/>
              <a:ext cx="1506552" cy="842451"/>
              <a:chOff x="3677507" y="1769188"/>
              <a:chExt cx="1506552" cy="842451"/>
            </a:xfrm>
          </p:grpSpPr>
          <p:pic>
            <p:nvPicPr>
              <p:cNvPr id="11" name="Graphic 7">
                <a:extLst>
                  <a:ext uri="{FF2B5EF4-FFF2-40B4-BE49-F238E27FC236}">
                    <a16:creationId xmlns:a16="http://schemas.microsoft.com/office/drawing/2014/main" id="{2BE41BBA-73FD-A246-ADFA-76BFF5B8F9A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5833" y="1769188"/>
                <a:ext cx="469900" cy="469900"/>
              </a:xfrm>
              <a:prstGeom prst="rect">
                <a:avLst/>
              </a:prstGeom>
            </p:spPr>
          </p:pic>
          <p:sp>
            <p:nvSpPr>
              <p:cNvPr id="12" name="TextBox 11">
                <a:extLst>
                  <a:ext uri="{FF2B5EF4-FFF2-40B4-BE49-F238E27FC236}">
                    <a16:creationId xmlns:a16="http://schemas.microsoft.com/office/drawing/2014/main" id="{AA0DC92B-88BE-4348-9F7C-184C081A6AA0}"/>
                  </a:ext>
                </a:extLst>
              </p:cNvPr>
              <p:cNvSpPr txBox="1"/>
              <p:nvPr/>
            </p:nvSpPr>
            <p:spPr>
              <a:xfrm>
                <a:off x="3677507" y="2273085"/>
                <a:ext cx="1506552" cy="338554"/>
              </a:xfrm>
              <a:prstGeom prst="rect">
                <a:avLst/>
              </a:prstGeom>
              <a:noFill/>
            </p:spPr>
            <p:txBody>
              <a:bodyPr wrap="square" rtlCol="0">
                <a:spAutoFit/>
              </a:bodyPr>
              <a:lstStyle/>
              <a:p>
                <a:pPr algn="ctr"/>
                <a:r>
                  <a:rPr lang="en-US" sz="1600" dirty="0"/>
                  <a:t>Amazon S3 </a:t>
                </a:r>
              </a:p>
            </p:txBody>
          </p:sp>
        </p:grpSp>
        <p:grpSp>
          <p:nvGrpSpPr>
            <p:cNvPr id="13" name="Group 12">
              <a:extLst>
                <a:ext uri="{C183D7F6-B498-43B3-948B-1728B52AA6E4}">
                  <adec:decorative xmlns:adec="http://schemas.microsoft.com/office/drawing/2017/decorative" val="1"/>
                </a:ext>
              </a:extLst>
            </p:cNvPr>
            <p:cNvGrpSpPr/>
            <p:nvPr/>
          </p:nvGrpSpPr>
          <p:grpSpPr>
            <a:xfrm>
              <a:off x="9076134" y="1849566"/>
              <a:ext cx="2301904" cy="1111057"/>
              <a:chOff x="9029700" y="1586464"/>
              <a:chExt cx="2301904" cy="1111057"/>
            </a:xfrm>
          </p:grpSpPr>
          <p:sp>
            <p:nvSpPr>
              <p:cNvPr id="14" name="TextBox 13">
                <a:extLst>
                  <a:ext uri="{FF2B5EF4-FFF2-40B4-BE49-F238E27FC236}">
                    <a16:creationId xmlns:a16="http://schemas.microsoft.com/office/drawing/2014/main" id="{915F30D8-A2F8-B941-88A1-D68CAB185F89}"/>
                  </a:ext>
                </a:extLst>
              </p:cNvPr>
              <p:cNvSpPr txBox="1"/>
              <p:nvPr/>
            </p:nvSpPr>
            <p:spPr>
              <a:xfrm>
                <a:off x="9029700" y="2358967"/>
                <a:ext cx="2301904" cy="338554"/>
              </a:xfrm>
              <a:prstGeom prst="rect">
                <a:avLst/>
              </a:prstGeom>
              <a:noFill/>
            </p:spPr>
            <p:txBody>
              <a:bodyPr wrap="square" rtlCol="0">
                <a:spAutoFit/>
              </a:bodyPr>
              <a:lstStyle/>
              <a:p>
                <a:pPr algn="ctr"/>
                <a:r>
                  <a:rPr lang="en-US" sz="1600" dirty="0"/>
                  <a:t>Amazon Rekognition</a:t>
                </a:r>
              </a:p>
            </p:txBody>
          </p:sp>
          <p:pic>
            <p:nvPicPr>
              <p:cNvPr id="15" name="Graphic 29">
                <a:extLst>
                  <a:ext uri="{FF2B5EF4-FFF2-40B4-BE49-F238E27FC236}">
                    <a16:creationId xmlns:a16="http://schemas.microsoft.com/office/drawing/2014/main" id="{F5B51DC2-5414-9B46-B359-E8CB504FCE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5052" y="1586464"/>
                <a:ext cx="711200" cy="711200"/>
              </a:xfrm>
              <a:prstGeom prst="rect">
                <a:avLst/>
              </a:prstGeom>
            </p:spPr>
          </p:pic>
        </p:grpSp>
        <p:grpSp>
          <p:nvGrpSpPr>
            <p:cNvPr id="5" name="Group 4">
              <a:extLst>
                <a:ext uri="{C183D7F6-B498-43B3-948B-1728B52AA6E4}">
                  <adec:decorative xmlns:adec="http://schemas.microsoft.com/office/drawing/2017/decorative" val="1"/>
                </a:ext>
              </a:extLst>
            </p:cNvPr>
            <p:cNvGrpSpPr/>
            <p:nvPr/>
          </p:nvGrpSpPr>
          <p:grpSpPr>
            <a:xfrm>
              <a:off x="1456572" y="1976783"/>
              <a:ext cx="1072750" cy="910523"/>
              <a:chOff x="8732967" y="4281463"/>
              <a:chExt cx="1072750" cy="910523"/>
            </a:xfrm>
          </p:grpSpPr>
          <p:pic>
            <p:nvPicPr>
              <p:cNvPr id="17" name="Graphic 41">
                <a:extLst>
                  <a:ext uri="{FF2B5EF4-FFF2-40B4-BE49-F238E27FC236}">
                    <a16:creationId xmlns:a16="http://schemas.microsoft.com/office/drawing/2014/main" id="{1A56C62F-612C-5841-B7E7-B15DA92D0BD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9027549" y="4281463"/>
                <a:ext cx="483586" cy="469900"/>
              </a:xfrm>
              <a:prstGeom prst="rect">
                <a:avLst/>
              </a:prstGeom>
            </p:spPr>
          </p:pic>
          <p:sp>
            <p:nvSpPr>
              <p:cNvPr id="19" name="TextBox 18">
                <a:extLst>
                  <a:ext uri="{FF2B5EF4-FFF2-40B4-BE49-F238E27FC236}">
                    <a16:creationId xmlns:a16="http://schemas.microsoft.com/office/drawing/2014/main" id="{4EDB2C05-2F10-9C42-9C35-AE4BB249A665}"/>
                  </a:ext>
                </a:extLst>
              </p:cNvPr>
              <p:cNvSpPr txBox="1"/>
              <p:nvPr/>
            </p:nvSpPr>
            <p:spPr>
              <a:xfrm>
                <a:off x="8732967" y="4853432"/>
                <a:ext cx="1072750" cy="338554"/>
              </a:xfrm>
              <a:prstGeom prst="rect">
                <a:avLst/>
              </a:prstGeom>
              <a:noFill/>
            </p:spPr>
            <p:txBody>
              <a:bodyPr wrap="square" rtlCol="0">
                <a:spAutoFit/>
              </a:bodyPr>
              <a:lstStyle/>
              <a:p>
                <a:pPr algn="ctr"/>
                <a:r>
                  <a:rPr lang="en-US" sz="1600" dirty="0">
                    <a:solidFill>
                      <a:srgbClr val="232F3E"/>
                    </a:solidFill>
                  </a:rPr>
                  <a:t>Users</a:t>
                </a:r>
              </a:p>
            </p:txBody>
          </p:sp>
        </p:grpSp>
        <p:grpSp>
          <p:nvGrpSpPr>
            <p:cNvPr id="69" name="Group 68">
              <a:extLst>
                <a:ext uri="{C183D7F6-B498-43B3-948B-1728B52AA6E4}">
                  <adec:decorative xmlns:adec="http://schemas.microsoft.com/office/drawing/2017/decorative" val="1"/>
                </a:ext>
              </a:extLst>
            </p:cNvPr>
            <p:cNvGrpSpPr/>
            <p:nvPr/>
          </p:nvGrpSpPr>
          <p:grpSpPr>
            <a:xfrm>
              <a:off x="4213170" y="4684054"/>
              <a:ext cx="1072750" cy="1165774"/>
              <a:chOff x="2820081" y="4706111"/>
              <a:chExt cx="1072750" cy="1165774"/>
            </a:xfrm>
          </p:grpSpPr>
          <p:sp>
            <p:nvSpPr>
              <p:cNvPr id="55" name="Rectangle 54">
                <a:extLst>
                  <a:ext uri="{C183D7F6-B498-43B3-948B-1728B52AA6E4}">
                    <adec:decorative xmlns:adec="http://schemas.microsoft.com/office/drawing/2017/decorative" val="1"/>
                  </a:ext>
                </a:extLst>
              </p:cNvPr>
              <p:cNvSpPr/>
              <p:nvPr/>
            </p:nvSpPr>
            <p:spPr>
              <a:xfrm rot="16200000">
                <a:off x="3349372" y="4922464"/>
                <a:ext cx="280315" cy="22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55">
                <a:extLst>
                  <a:ext uri="{C183D7F6-B498-43B3-948B-1728B52AA6E4}">
                    <adec:decorative xmlns:adec="http://schemas.microsoft.com/office/drawing/2017/decorative" val="1"/>
                  </a:ext>
                </a:extLst>
              </p:cNvPr>
              <p:cNvSpPr/>
              <p:nvPr/>
            </p:nvSpPr>
            <p:spPr>
              <a:xfrm rot="16200000">
                <a:off x="3348218" y="4734210"/>
                <a:ext cx="280315" cy="22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3" name="Group 22"/>
              <p:cNvGrpSpPr/>
              <p:nvPr/>
            </p:nvGrpSpPr>
            <p:grpSpPr>
              <a:xfrm>
                <a:off x="2820081" y="4758634"/>
                <a:ext cx="1072750" cy="1113251"/>
                <a:chOff x="2224836" y="4758559"/>
                <a:chExt cx="1072750" cy="1113251"/>
              </a:xfrm>
            </p:grpSpPr>
            <p:pic>
              <p:nvPicPr>
                <p:cNvPr id="20"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6261" y="4758559"/>
                  <a:ext cx="469900" cy="469900"/>
                </a:xfrm>
                <a:prstGeom prst="rect">
                  <a:avLst/>
                </a:prstGeom>
              </p:spPr>
            </p:pic>
            <p:sp>
              <p:nvSpPr>
                <p:cNvPr id="21" name="TextBox 20">
                  <a:extLst>
                    <a:ext uri="{FF2B5EF4-FFF2-40B4-BE49-F238E27FC236}">
                      <a16:creationId xmlns:a16="http://schemas.microsoft.com/office/drawing/2014/main" id="{19A327EE-B1A5-7643-A4D5-DCC8A43B5181}"/>
                    </a:ext>
                  </a:extLst>
                </p:cNvPr>
                <p:cNvSpPr txBox="1"/>
                <p:nvPr/>
              </p:nvSpPr>
              <p:spPr>
                <a:xfrm>
                  <a:off x="2224836" y="5287035"/>
                  <a:ext cx="1072750" cy="584775"/>
                </a:xfrm>
                <a:prstGeom prst="rect">
                  <a:avLst/>
                </a:prstGeom>
                <a:noFill/>
              </p:spPr>
              <p:txBody>
                <a:bodyPr wrap="square" rtlCol="0">
                  <a:spAutoFit/>
                </a:bodyPr>
                <a:lstStyle/>
                <a:p>
                  <a:pPr algn="ctr"/>
                  <a:r>
                    <a:rPr lang="en-US" sz="1600" dirty="0">
                      <a:solidFill>
                        <a:srgbClr val="232F3E"/>
                      </a:solidFill>
                    </a:rPr>
                    <a:t>Manual Review</a:t>
                  </a:r>
                </a:p>
              </p:txBody>
            </p:sp>
          </p:grpSp>
        </p:grpSp>
        <p:cxnSp>
          <p:nvCxnSpPr>
            <p:cNvPr id="29" name="Straight Arrow Connector 28">
              <a:extLst>
                <a:ext uri="{C183D7F6-B498-43B3-948B-1728B52AA6E4}">
                  <adec:decorative xmlns:adec="http://schemas.microsoft.com/office/drawing/2017/decorative" val="1"/>
                </a:ext>
              </a:extLst>
            </p:cNvPr>
            <p:cNvCxnSpPr>
              <a:stCxn id="17" idx="1"/>
              <a:endCxn id="11" idx="1"/>
            </p:cNvCxnSpPr>
            <p:nvPr/>
          </p:nvCxnSpPr>
          <p:spPr>
            <a:xfrm flipV="1">
              <a:off x="2234740" y="2207799"/>
              <a:ext cx="2307845" cy="3934"/>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C183D7F6-B498-43B3-948B-1728B52AA6E4}">
                  <adec:decorative xmlns:adec="http://schemas.microsoft.com/office/drawing/2017/decorative" val="1"/>
                </a:ext>
              </a:extLst>
            </p:cNvPr>
            <p:cNvCxnSpPr>
              <a:stCxn id="11" idx="3"/>
              <a:endCxn id="8" idx="1"/>
            </p:cNvCxnSpPr>
            <p:nvPr/>
          </p:nvCxnSpPr>
          <p:spPr>
            <a:xfrm flipV="1">
              <a:off x="5012485" y="2206560"/>
              <a:ext cx="2109024" cy="1239"/>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C183D7F6-B498-43B3-948B-1728B52AA6E4}">
                  <adec:decorative xmlns:adec="http://schemas.microsoft.com/office/drawing/2017/decorative" val="1"/>
                </a:ext>
              </a:extLst>
            </p:cNvPr>
            <p:cNvCxnSpPr>
              <a:stCxn id="8" idx="3"/>
              <a:endCxn id="15" idx="1"/>
            </p:cNvCxnSpPr>
            <p:nvPr/>
          </p:nvCxnSpPr>
          <p:spPr>
            <a:xfrm flipV="1">
              <a:off x="7832709" y="2205166"/>
              <a:ext cx="2038777" cy="1394"/>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C183D7F6-B498-43B3-948B-1728B52AA6E4}">
                  <adec:decorative xmlns:adec="http://schemas.microsoft.com/office/drawing/2017/decorative" val="1"/>
                </a:ext>
              </a:extLst>
            </p:cNvPr>
            <p:cNvCxnSpPr>
              <a:stCxn id="45" idx="2"/>
              <a:endCxn id="51" idx="0"/>
            </p:cNvCxnSpPr>
            <p:nvPr/>
          </p:nvCxnSpPr>
          <p:spPr>
            <a:xfrm rot="16200000" flipH="1">
              <a:off x="8017399" y="2861578"/>
              <a:ext cx="1584814" cy="2340126"/>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7" name="Group 66">
              <a:extLst>
                <a:ext uri="{C183D7F6-B498-43B3-948B-1728B52AA6E4}">
                  <adec:decorative xmlns:adec="http://schemas.microsoft.com/office/drawing/2017/decorative" val="1"/>
                </a:ext>
              </a:extLst>
            </p:cNvPr>
            <p:cNvGrpSpPr/>
            <p:nvPr/>
          </p:nvGrpSpPr>
          <p:grpSpPr>
            <a:xfrm>
              <a:off x="6711654" y="1850960"/>
              <a:ext cx="1506552" cy="1389428"/>
              <a:chOff x="4434019" y="1890835"/>
              <a:chExt cx="1506552" cy="1389428"/>
            </a:xfrm>
          </p:grpSpPr>
          <p:grpSp>
            <p:nvGrpSpPr>
              <p:cNvPr id="7" name="Group 6"/>
              <p:cNvGrpSpPr/>
              <p:nvPr/>
            </p:nvGrpSpPr>
            <p:grpSpPr>
              <a:xfrm>
                <a:off x="4434019" y="1890835"/>
                <a:ext cx="1506552" cy="1078628"/>
                <a:chOff x="6306296" y="1647909"/>
                <a:chExt cx="1506552" cy="1078628"/>
              </a:xfrm>
            </p:grpSpPr>
            <p:pic>
              <p:nvPicPr>
                <p:cNvPr id="8" name="Graphic 11">
                  <a:extLst>
                    <a:ext uri="{FF2B5EF4-FFF2-40B4-BE49-F238E27FC236}">
                      <a16:creationId xmlns:a16="http://schemas.microsoft.com/office/drawing/2014/main" id="{AFF0D219-1852-0546-B4F2-BD233E5AD68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16151" y="1647909"/>
                  <a:ext cx="711200" cy="711200"/>
                </a:xfrm>
                <a:prstGeom prst="rect">
                  <a:avLst/>
                </a:prstGeom>
              </p:spPr>
            </p:pic>
            <p:sp>
              <p:nvSpPr>
                <p:cNvPr id="9" name="TextBox 8">
                  <a:extLst>
                    <a:ext uri="{FF2B5EF4-FFF2-40B4-BE49-F238E27FC236}">
                      <a16:creationId xmlns:a16="http://schemas.microsoft.com/office/drawing/2014/main" id="{65860924-B0F1-F34D-956F-406C3FB34AE4}"/>
                    </a:ext>
                  </a:extLst>
                </p:cNvPr>
                <p:cNvSpPr txBox="1"/>
                <p:nvPr/>
              </p:nvSpPr>
              <p:spPr>
                <a:xfrm>
                  <a:off x="6306296" y="2387983"/>
                  <a:ext cx="1506552" cy="338554"/>
                </a:xfrm>
                <a:prstGeom prst="rect">
                  <a:avLst/>
                </a:prstGeom>
                <a:noFill/>
              </p:spPr>
              <p:txBody>
                <a:bodyPr wrap="square" rtlCol="0">
                  <a:spAutoFit/>
                </a:bodyPr>
                <a:lstStyle/>
                <a:p>
                  <a:pPr algn="ctr"/>
                  <a:r>
                    <a:rPr lang="en-US" sz="1600" dirty="0"/>
                    <a:t>AWS Lambda</a:t>
                  </a:r>
                </a:p>
              </p:txBody>
            </p:sp>
          </p:grpSp>
          <p:sp>
            <p:nvSpPr>
              <p:cNvPr id="44" name="Rectangle 43">
                <a:extLst>
                  <a:ext uri="{C183D7F6-B498-43B3-948B-1728B52AA6E4}">
                    <adec:decorative xmlns:adec="http://schemas.microsoft.com/office/drawing/2017/decorative" val="1"/>
                  </a:ext>
                </a:extLst>
              </p:cNvPr>
              <p:cNvSpPr/>
              <p:nvPr/>
            </p:nvSpPr>
            <p:spPr>
              <a:xfrm>
                <a:off x="4872326" y="3056145"/>
                <a:ext cx="280315" cy="22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Rectangle 44">
                <a:extLst>
                  <a:ext uri="{C183D7F6-B498-43B3-948B-1728B52AA6E4}">
                    <adec:decorative xmlns:adec="http://schemas.microsoft.com/office/drawing/2017/decorative" val="1"/>
                  </a:ext>
                </a:extLst>
              </p:cNvPr>
              <p:cNvSpPr/>
              <p:nvPr/>
            </p:nvSpPr>
            <p:spPr>
              <a:xfrm>
                <a:off x="5221950" y="3054991"/>
                <a:ext cx="280315" cy="22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68" name="Group 67">
              <a:extLst>
                <a:ext uri="{C183D7F6-B498-43B3-948B-1728B52AA6E4}">
                  <adec:decorative xmlns:adec="http://schemas.microsoft.com/office/drawing/2017/decorative" val="1"/>
                </a:ext>
              </a:extLst>
            </p:cNvPr>
            <p:cNvGrpSpPr/>
            <p:nvPr/>
          </p:nvGrpSpPr>
          <p:grpSpPr>
            <a:xfrm>
              <a:off x="9690711" y="4683890"/>
              <a:ext cx="1072750" cy="1165774"/>
              <a:chOff x="6475012" y="4706111"/>
              <a:chExt cx="1072750" cy="1165774"/>
            </a:xfrm>
          </p:grpSpPr>
          <p:grpSp>
            <p:nvGrpSpPr>
              <p:cNvPr id="24" name="Group 23"/>
              <p:cNvGrpSpPr/>
              <p:nvPr/>
            </p:nvGrpSpPr>
            <p:grpSpPr>
              <a:xfrm>
                <a:off x="6475012" y="4758634"/>
                <a:ext cx="1072750" cy="1113251"/>
                <a:chOff x="2224836" y="4758559"/>
                <a:chExt cx="1072750" cy="1113251"/>
              </a:xfrm>
            </p:grpSpPr>
            <p:pic>
              <p:nvPicPr>
                <p:cNvPr id="25"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6261" y="4758559"/>
                  <a:ext cx="469900" cy="469900"/>
                </a:xfrm>
                <a:prstGeom prst="rect">
                  <a:avLst/>
                </a:prstGeom>
              </p:spPr>
            </p:pic>
            <p:sp>
              <p:nvSpPr>
                <p:cNvPr id="26" name="TextBox 25">
                  <a:extLst>
                    <a:ext uri="{FF2B5EF4-FFF2-40B4-BE49-F238E27FC236}">
                      <a16:creationId xmlns:a16="http://schemas.microsoft.com/office/drawing/2014/main" id="{19A327EE-B1A5-7643-A4D5-DCC8A43B5181}"/>
                    </a:ext>
                  </a:extLst>
                </p:cNvPr>
                <p:cNvSpPr txBox="1"/>
                <p:nvPr/>
              </p:nvSpPr>
              <p:spPr>
                <a:xfrm>
                  <a:off x="2224836" y="5287035"/>
                  <a:ext cx="1072750" cy="584775"/>
                </a:xfrm>
                <a:prstGeom prst="rect">
                  <a:avLst/>
                </a:prstGeom>
                <a:noFill/>
              </p:spPr>
              <p:txBody>
                <a:bodyPr wrap="square" rtlCol="0">
                  <a:spAutoFit/>
                </a:bodyPr>
                <a:lstStyle/>
                <a:p>
                  <a:pPr algn="ctr"/>
                  <a:r>
                    <a:rPr lang="en-US" sz="1600" dirty="0">
                      <a:solidFill>
                        <a:srgbClr val="232F3E"/>
                      </a:solidFill>
                    </a:rPr>
                    <a:t>Pictures  Posted</a:t>
                  </a:r>
                </a:p>
              </p:txBody>
            </p:sp>
          </p:grpSp>
          <p:sp>
            <p:nvSpPr>
              <p:cNvPr id="50" name="Rectangle 49">
                <a:extLst>
                  <a:ext uri="{C183D7F6-B498-43B3-948B-1728B52AA6E4}">
                    <adec:decorative xmlns:adec="http://schemas.microsoft.com/office/drawing/2017/decorative" val="1"/>
                  </a:ext>
                </a:extLst>
              </p:cNvPr>
              <p:cNvSpPr/>
              <p:nvPr/>
            </p:nvSpPr>
            <p:spPr>
              <a:xfrm rot="16200000">
                <a:off x="6737225" y="4922464"/>
                <a:ext cx="280315" cy="22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Rectangle 50">
                <a:extLst>
                  <a:ext uri="{C183D7F6-B498-43B3-948B-1728B52AA6E4}">
                    <adec:decorative xmlns:adec="http://schemas.microsoft.com/office/drawing/2017/decorative" val="1"/>
                  </a:ext>
                </a:extLst>
              </p:cNvPr>
              <p:cNvSpPr/>
              <p:nvPr/>
            </p:nvSpPr>
            <p:spPr>
              <a:xfrm rot="16200000">
                <a:off x="6736071" y="4734210"/>
                <a:ext cx="280315" cy="22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72" name="Oval 71">
              <a:extLst>
                <a:ext uri="{C183D7F6-B498-43B3-948B-1728B52AA6E4}">
                  <adec:decorative xmlns:adec="http://schemas.microsoft.com/office/drawing/2017/decorative" val="1"/>
                </a:ext>
              </a:extLst>
            </p:cNvPr>
            <p:cNvSpPr/>
            <p:nvPr/>
          </p:nvSpPr>
          <p:spPr>
            <a:xfrm>
              <a:off x="9600886" y="4385627"/>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73" name="Oval 72">
              <a:extLst>
                <a:ext uri="{C183D7F6-B498-43B3-948B-1728B52AA6E4}">
                  <adec:decorative xmlns:adec="http://schemas.microsoft.com/office/drawing/2017/decorative" val="1"/>
                </a:ext>
              </a:extLst>
            </p:cNvPr>
            <p:cNvSpPr/>
            <p:nvPr/>
          </p:nvSpPr>
          <p:spPr>
            <a:xfrm>
              <a:off x="5043402" y="4386634"/>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a:t>
              </a:r>
            </a:p>
          </p:txBody>
        </p:sp>
        <p:sp>
          <p:nvSpPr>
            <p:cNvPr id="74" name="Oval 73">
              <a:extLst>
                <a:ext uri="{C183D7F6-B498-43B3-948B-1728B52AA6E4}">
                  <adec:decorative xmlns:adec="http://schemas.microsoft.com/office/drawing/2017/decorative" val="1"/>
                </a:ext>
              </a:extLst>
            </p:cNvPr>
            <p:cNvSpPr/>
            <p:nvPr/>
          </p:nvSpPr>
          <p:spPr>
            <a:xfrm>
              <a:off x="9429134" y="1817194"/>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cxnSp>
          <p:nvCxnSpPr>
            <p:cNvPr id="76" name="Elbow Connector 75">
              <a:extLst>
                <a:ext uri="{C183D7F6-B498-43B3-948B-1728B52AA6E4}">
                  <adec:decorative xmlns:adec="http://schemas.microsoft.com/office/drawing/2017/decorative" val="1"/>
                </a:ext>
              </a:extLst>
            </p:cNvPr>
            <p:cNvCxnSpPr>
              <a:stCxn id="20" idx="1"/>
              <a:endCxn id="19" idx="2"/>
            </p:cNvCxnSpPr>
            <p:nvPr/>
          </p:nvCxnSpPr>
          <p:spPr>
            <a:xfrm rot="10800000">
              <a:off x="1992947" y="2887307"/>
              <a:ext cx="2521648" cy="2084221"/>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824838" y="3240388"/>
              <a:ext cx="1393330" cy="830997"/>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Inappropriate</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content</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detected</a:t>
              </a:r>
            </a:p>
          </p:txBody>
        </p:sp>
      </p:grpSp>
      <p:sp>
        <p:nvSpPr>
          <p:cNvPr id="80" name="TextBox 79"/>
          <p:cNvSpPr txBox="1"/>
          <p:nvPr/>
        </p:nvSpPr>
        <p:spPr>
          <a:xfrm>
            <a:off x="7704721" y="3239232"/>
            <a:ext cx="1250663"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Appropriate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content </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detected</a:t>
            </a:r>
          </a:p>
        </p:txBody>
      </p:sp>
      <p:sp>
        <p:nvSpPr>
          <p:cNvPr id="3" name="Footer Placeholder 2">
            <a:extLst>
              <a:ext uri="{FF2B5EF4-FFF2-40B4-BE49-F238E27FC236}">
                <a16:creationId xmlns:a16="http://schemas.microsoft.com/office/drawing/2014/main" id="{877F3510-C6CA-3B49-B86E-361B0770AD6F}"/>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F34DB4E0-A041-6740-A8CB-1C2D6792399D}"/>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2045766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DA73-5935-7C47-BCBB-816C4D4A15A2}"/>
              </a:ext>
            </a:extLst>
          </p:cNvPr>
          <p:cNvSpPr>
            <a:spLocks noGrp="1"/>
          </p:cNvSpPr>
          <p:nvPr>
            <p:ph type="title"/>
          </p:nvPr>
        </p:nvSpPr>
        <p:spPr/>
        <p:txBody>
          <a:bodyPr/>
          <a:lstStyle/>
          <a:p>
            <a:r>
              <a:rPr lang="en-US" dirty="0"/>
              <a:t>Use case 3: Sentiment analysis</a:t>
            </a:r>
          </a:p>
        </p:txBody>
      </p:sp>
      <p:sp>
        <p:nvSpPr>
          <p:cNvPr id="39" name="Oval 38">
            <a:extLst>
              <a:ext uri="{C183D7F6-B498-43B3-948B-1728B52AA6E4}">
                <adec:decorative xmlns:adec="http://schemas.microsoft.com/office/drawing/2017/decorative" val="1"/>
              </a:ext>
            </a:extLst>
          </p:cNvPr>
          <p:cNvSpPr/>
          <p:nvPr/>
        </p:nvSpPr>
        <p:spPr>
          <a:xfrm>
            <a:off x="3945066" y="1800610"/>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p>
        </p:txBody>
      </p:sp>
      <p:sp>
        <p:nvSpPr>
          <p:cNvPr id="62" name="Oval 61">
            <a:extLst>
              <a:ext uri="{C183D7F6-B498-43B3-948B-1728B52AA6E4}">
                <adec:decorative xmlns:adec="http://schemas.microsoft.com/office/drawing/2017/decorative" val="1"/>
              </a:ext>
            </a:extLst>
          </p:cNvPr>
          <p:cNvSpPr/>
          <p:nvPr/>
        </p:nvSpPr>
        <p:spPr>
          <a:xfrm>
            <a:off x="6719688" y="1800314"/>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grpSp>
        <p:nvGrpSpPr>
          <p:cNvPr id="5" name="Group 4" descr="Sentiment analysis workflow.">
            <a:extLst>
              <a:ext uri="{FF2B5EF4-FFF2-40B4-BE49-F238E27FC236}">
                <a16:creationId xmlns:a16="http://schemas.microsoft.com/office/drawing/2014/main" id="{1DCE3569-7FE0-44A7-8384-D4B0B10F8B05}"/>
              </a:ext>
            </a:extLst>
          </p:cNvPr>
          <p:cNvGrpSpPr/>
          <p:nvPr/>
        </p:nvGrpSpPr>
        <p:grpSpPr>
          <a:xfrm>
            <a:off x="973625" y="1795512"/>
            <a:ext cx="10428739" cy="3214767"/>
            <a:chOff x="973625" y="1795512"/>
            <a:chExt cx="10428739" cy="3214767"/>
          </a:xfrm>
        </p:grpSpPr>
        <p:grpSp>
          <p:nvGrpSpPr>
            <p:cNvPr id="9" name="Group 8">
              <a:extLst>
                <a:ext uri="{C183D7F6-B498-43B3-948B-1728B52AA6E4}">
                  <adec:decorative xmlns:adec="http://schemas.microsoft.com/office/drawing/2017/decorative" val="1"/>
                </a:ext>
              </a:extLst>
            </p:cNvPr>
            <p:cNvGrpSpPr/>
            <p:nvPr/>
          </p:nvGrpSpPr>
          <p:grpSpPr>
            <a:xfrm>
              <a:off x="6719688" y="4048173"/>
              <a:ext cx="1506552" cy="842451"/>
              <a:chOff x="3677507" y="1769188"/>
              <a:chExt cx="1506552" cy="842451"/>
            </a:xfrm>
          </p:grpSpPr>
          <p:pic>
            <p:nvPicPr>
              <p:cNvPr id="10" name="Graphic 7">
                <a:extLst>
                  <a:ext uri="{FF2B5EF4-FFF2-40B4-BE49-F238E27FC236}">
                    <a16:creationId xmlns:a16="http://schemas.microsoft.com/office/drawing/2014/main" id="{2BE41BBA-73FD-A246-ADFA-76BFF5B8F9A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5833" y="1769188"/>
                <a:ext cx="469900" cy="469900"/>
              </a:xfrm>
              <a:prstGeom prst="rect">
                <a:avLst/>
              </a:prstGeom>
            </p:spPr>
          </p:pic>
          <p:sp>
            <p:nvSpPr>
              <p:cNvPr id="11" name="TextBox 10">
                <a:extLst>
                  <a:ext uri="{FF2B5EF4-FFF2-40B4-BE49-F238E27FC236}">
                    <a16:creationId xmlns:a16="http://schemas.microsoft.com/office/drawing/2014/main" id="{AA0DC92B-88BE-4348-9F7C-184C081A6AA0}"/>
                  </a:ext>
                </a:extLst>
              </p:cNvPr>
              <p:cNvSpPr txBox="1"/>
              <p:nvPr/>
            </p:nvSpPr>
            <p:spPr>
              <a:xfrm>
                <a:off x="3677507" y="2273085"/>
                <a:ext cx="1506552" cy="338554"/>
              </a:xfrm>
              <a:prstGeom prst="rect">
                <a:avLst/>
              </a:prstGeom>
              <a:noFill/>
            </p:spPr>
            <p:txBody>
              <a:bodyPr wrap="square" rtlCol="0">
                <a:spAutoFit/>
              </a:bodyPr>
              <a:lstStyle/>
              <a:p>
                <a:pPr algn="ctr"/>
                <a:r>
                  <a:rPr lang="en-US" sz="1600" dirty="0"/>
                  <a:t>Amazon S3 </a:t>
                </a:r>
              </a:p>
            </p:txBody>
          </p:sp>
        </p:grpSp>
        <p:grpSp>
          <p:nvGrpSpPr>
            <p:cNvPr id="12" name="Group 11">
              <a:extLst>
                <a:ext uri="{C183D7F6-B498-43B3-948B-1728B52AA6E4}">
                  <adec:decorative xmlns:adec="http://schemas.microsoft.com/office/drawing/2017/decorative" val="1"/>
                </a:ext>
              </a:extLst>
            </p:cNvPr>
            <p:cNvGrpSpPr/>
            <p:nvPr/>
          </p:nvGrpSpPr>
          <p:grpSpPr>
            <a:xfrm>
              <a:off x="6322012" y="1804650"/>
              <a:ext cx="2301904" cy="1111057"/>
              <a:chOff x="9029700" y="1586464"/>
              <a:chExt cx="2301904" cy="1111057"/>
            </a:xfrm>
          </p:grpSpPr>
          <p:sp>
            <p:nvSpPr>
              <p:cNvPr id="13" name="TextBox 12">
                <a:extLst>
                  <a:ext uri="{FF2B5EF4-FFF2-40B4-BE49-F238E27FC236}">
                    <a16:creationId xmlns:a16="http://schemas.microsoft.com/office/drawing/2014/main" id="{915F30D8-A2F8-B941-88A1-D68CAB185F89}"/>
                  </a:ext>
                </a:extLst>
              </p:cNvPr>
              <p:cNvSpPr txBox="1"/>
              <p:nvPr/>
            </p:nvSpPr>
            <p:spPr>
              <a:xfrm>
                <a:off x="9029700" y="2358967"/>
                <a:ext cx="2301904" cy="338554"/>
              </a:xfrm>
              <a:prstGeom prst="rect">
                <a:avLst/>
              </a:prstGeom>
              <a:noFill/>
            </p:spPr>
            <p:txBody>
              <a:bodyPr wrap="square" rtlCol="0">
                <a:spAutoFit/>
              </a:bodyPr>
              <a:lstStyle/>
              <a:p>
                <a:pPr algn="ctr"/>
                <a:r>
                  <a:rPr lang="en-US" sz="1600" dirty="0"/>
                  <a:t>Amazon Rekognition</a:t>
                </a:r>
              </a:p>
            </p:txBody>
          </p:sp>
          <p:pic>
            <p:nvPicPr>
              <p:cNvPr id="14" name="Graphic 29">
                <a:extLst>
                  <a:ext uri="{FF2B5EF4-FFF2-40B4-BE49-F238E27FC236}">
                    <a16:creationId xmlns:a16="http://schemas.microsoft.com/office/drawing/2014/main" id="{F5B51DC2-5414-9B46-B359-E8CB504FCE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5052" y="1586464"/>
                <a:ext cx="711200" cy="711200"/>
              </a:xfrm>
              <a:prstGeom prst="rect">
                <a:avLst/>
              </a:prstGeom>
            </p:spPr>
          </p:pic>
        </p:grpSp>
        <p:grpSp>
          <p:nvGrpSpPr>
            <p:cNvPr id="32" name="Group 31">
              <a:extLst>
                <a:ext uri="{C183D7F6-B498-43B3-948B-1728B52AA6E4}">
                  <adec:decorative xmlns:adec="http://schemas.microsoft.com/office/drawing/2017/decorative" val="1"/>
                </a:ext>
              </a:extLst>
            </p:cNvPr>
            <p:cNvGrpSpPr/>
            <p:nvPr/>
          </p:nvGrpSpPr>
          <p:grpSpPr>
            <a:xfrm>
              <a:off x="3897780" y="3913000"/>
              <a:ext cx="1850462" cy="1049754"/>
              <a:chOff x="5239206" y="1635087"/>
              <a:chExt cx="1850462" cy="1049754"/>
            </a:xfrm>
          </p:grpSpPr>
          <p:sp>
            <p:nvSpPr>
              <p:cNvPr id="27" name="TextBox 26">
                <a:extLst>
                  <a:ext uri="{FF2B5EF4-FFF2-40B4-BE49-F238E27FC236}">
                    <a16:creationId xmlns:a16="http://schemas.microsoft.com/office/drawing/2014/main" id="{6414C45D-9506-C049-BD9F-8F139B922F64}"/>
                  </a:ext>
                </a:extLst>
              </p:cNvPr>
              <p:cNvSpPr txBox="1"/>
              <p:nvPr/>
            </p:nvSpPr>
            <p:spPr>
              <a:xfrm>
                <a:off x="5239206" y="2346287"/>
                <a:ext cx="1850462" cy="338554"/>
              </a:xfrm>
              <a:prstGeom prst="rect">
                <a:avLst/>
              </a:prstGeom>
              <a:noFill/>
            </p:spPr>
            <p:txBody>
              <a:bodyPr wrap="square" rtlCol="0">
                <a:spAutoFit/>
              </a:bodyPr>
              <a:lstStyle/>
              <a:p>
                <a:pPr algn="ctr"/>
                <a:r>
                  <a:rPr lang="en-US" sz="1600" dirty="0">
                    <a:solidFill>
                      <a:srgbClr val="000000"/>
                    </a:solidFill>
                    <a:latin typeface="+mj-lt"/>
                    <a:ea typeface="Amazon Ember" panose="020B0603020204020204" pitchFamily="34" charset="0"/>
                    <a:cs typeface="Amazon Ember" panose="020B0603020204020204" pitchFamily="34" charset="0"/>
                  </a:rPr>
                  <a:t>Amazon Redshift</a:t>
                </a:r>
                <a:endParaRPr lang="en-US" sz="1600" dirty="0">
                  <a:latin typeface="+mj-lt"/>
                  <a:ea typeface="Amazon Ember" panose="020B0603020204020204" pitchFamily="34" charset="0"/>
                  <a:cs typeface="Amazon Ember" panose="020B0603020204020204" pitchFamily="34" charset="0"/>
                </a:endParaRPr>
              </a:p>
            </p:txBody>
          </p:sp>
          <p:pic>
            <p:nvPicPr>
              <p:cNvPr id="28" name="Graphic 40">
                <a:extLst>
                  <a:ext uri="{FF2B5EF4-FFF2-40B4-BE49-F238E27FC236}">
                    <a16:creationId xmlns:a16="http://schemas.microsoft.com/office/drawing/2014/main" id="{EC49C6A4-B708-AD4D-B5C8-3269AF3306C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9311" y="1635087"/>
                <a:ext cx="711200" cy="711200"/>
              </a:xfrm>
              <a:prstGeom prst="rect">
                <a:avLst/>
              </a:prstGeom>
            </p:spPr>
          </p:pic>
        </p:grpSp>
        <p:grpSp>
          <p:nvGrpSpPr>
            <p:cNvPr id="61" name="Group 60">
              <a:extLst>
                <a:ext uri="{C183D7F6-B498-43B3-948B-1728B52AA6E4}">
                  <adec:decorative xmlns:adec="http://schemas.microsoft.com/office/drawing/2017/decorative" val="1"/>
                </a:ext>
              </a:extLst>
            </p:cNvPr>
            <p:cNvGrpSpPr/>
            <p:nvPr/>
          </p:nvGrpSpPr>
          <p:grpSpPr>
            <a:xfrm>
              <a:off x="973625" y="3913000"/>
              <a:ext cx="2026005" cy="1045292"/>
              <a:chOff x="973625" y="4429836"/>
              <a:chExt cx="2026005" cy="1045292"/>
            </a:xfrm>
          </p:grpSpPr>
          <p:sp>
            <p:nvSpPr>
              <p:cNvPr id="29" name="TextBox 28">
                <a:extLst>
                  <a:ext uri="{FF2B5EF4-FFF2-40B4-BE49-F238E27FC236}">
                    <a16:creationId xmlns:a16="http://schemas.microsoft.com/office/drawing/2014/main" id="{5F811DE7-51A8-BA47-A0DB-AD56831C069E}"/>
                  </a:ext>
                </a:extLst>
              </p:cNvPr>
              <p:cNvSpPr txBox="1"/>
              <p:nvPr/>
            </p:nvSpPr>
            <p:spPr>
              <a:xfrm>
                <a:off x="973625" y="5136574"/>
                <a:ext cx="2026005" cy="338554"/>
              </a:xfrm>
              <a:prstGeom prst="rect">
                <a:avLst/>
              </a:prstGeom>
              <a:noFill/>
            </p:spPr>
            <p:txBody>
              <a:bodyPr wrap="square" rtlCol="0">
                <a:spAutoFit/>
              </a:bodyPr>
              <a:lstStyle/>
              <a:p>
                <a:pPr algn="ctr"/>
                <a:r>
                  <a:rPr lang="en-US" sz="1600" dirty="0">
                    <a:solidFill>
                      <a:srgbClr val="000000"/>
                    </a:solidFill>
                    <a:latin typeface="+mj-lt"/>
                    <a:ea typeface="Amazon Ember" panose="020B0603020204020204" pitchFamily="34" charset="0"/>
                    <a:cs typeface="Amazon Ember" panose="020B0603020204020204" pitchFamily="34" charset="0"/>
                  </a:rPr>
                  <a:t>Amazon </a:t>
                </a:r>
                <a:r>
                  <a:rPr lang="en-US" sz="1600" dirty="0" err="1">
                    <a:solidFill>
                      <a:srgbClr val="000000"/>
                    </a:solidFill>
                    <a:latin typeface="+mj-lt"/>
                    <a:ea typeface="Amazon Ember" panose="020B0603020204020204" pitchFamily="34" charset="0"/>
                    <a:cs typeface="Amazon Ember" panose="020B0603020204020204" pitchFamily="34" charset="0"/>
                  </a:rPr>
                  <a:t>QuickSight</a:t>
                </a:r>
                <a:endParaRPr lang="en-US" sz="1600" dirty="0">
                  <a:latin typeface="+mj-lt"/>
                  <a:ea typeface="Amazon Ember" panose="020B0603020204020204" pitchFamily="34" charset="0"/>
                  <a:cs typeface="Amazon Ember" panose="020B0603020204020204" pitchFamily="34" charset="0"/>
                </a:endParaRPr>
              </a:p>
            </p:txBody>
          </p:sp>
          <p:pic>
            <p:nvPicPr>
              <p:cNvPr id="30" name="Graphic 15">
                <a:extLst>
                  <a:ext uri="{FF2B5EF4-FFF2-40B4-BE49-F238E27FC236}">
                    <a16:creationId xmlns:a16="http://schemas.microsoft.com/office/drawing/2014/main" id="{3992D147-1673-CC42-B8BB-1099BA6A6D3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71399" y="4429836"/>
                <a:ext cx="711200" cy="711200"/>
              </a:xfrm>
              <a:prstGeom prst="rect">
                <a:avLst/>
              </a:prstGeom>
            </p:spPr>
          </p:pic>
        </p:grpSp>
        <p:grpSp>
          <p:nvGrpSpPr>
            <p:cNvPr id="38" name="Group 37">
              <a:extLst>
                <a:ext uri="{C183D7F6-B498-43B3-948B-1728B52AA6E4}">
                  <adec:decorative xmlns:adec="http://schemas.microsoft.com/office/drawing/2017/decorative" val="1"/>
                </a:ext>
              </a:extLst>
            </p:cNvPr>
            <p:cNvGrpSpPr/>
            <p:nvPr/>
          </p:nvGrpSpPr>
          <p:grpSpPr>
            <a:xfrm>
              <a:off x="1197547" y="1870649"/>
              <a:ext cx="1691411" cy="980373"/>
              <a:chOff x="3975441" y="1767099"/>
              <a:chExt cx="1691411" cy="980373"/>
            </a:xfrm>
          </p:grpSpPr>
          <p:pic>
            <p:nvPicPr>
              <p:cNvPr id="33" name="Picture 32">
                <a:extLst>
                  <a:ext uri="{FF2B5EF4-FFF2-40B4-BE49-F238E27FC236}">
                    <a16:creationId xmlns:a16="http://schemas.microsoft.com/office/drawing/2014/main" id="{AAE3F31B-A06B-E84B-AECE-295E97E3EC1B}"/>
                  </a:ext>
                  <a:ext uri="{C183D7F6-B498-43B3-948B-1728B52AA6E4}">
                    <adec:decorative xmlns:adec="http://schemas.microsoft.com/office/drawing/2017/decorative" val="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31505" t="12188" r="60668" b="70240"/>
              <a:stretch/>
            </p:blipFill>
            <p:spPr>
              <a:xfrm>
                <a:off x="4507143" y="1767099"/>
                <a:ext cx="628006" cy="582054"/>
              </a:xfrm>
              <a:prstGeom prst="rect">
                <a:avLst/>
              </a:prstGeom>
            </p:spPr>
          </p:pic>
          <p:sp>
            <p:nvSpPr>
              <p:cNvPr id="37" name="TextBox 36">
                <a:extLst>
                  <a:ext uri="{FF2B5EF4-FFF2-40B4-BE49-F238E27FC236}">
                    <a16:creationId xmlns:a16="http://schemas.microsoft.com/office/drawing/2014/main" id="{7CD82B3F-FB99-244B-8B90-C0520AD7D72F}"/>
                  </a:ext>
                </a:extLst>
              </p:cNvPr>
              <p:cNvSpPr txBox="1"/>
              <p:nvPr/>
            </p:nvSpPr>
            <p:spPr>
              <a:xfrm>
                <a:off x="3975441" y="2408918"/>
                <a:ext cx="1691411" cy="338554"/>
              </a:xfrm>
              <a:prstGeom prst="rect">
                <a:avLst/>
              </a:prstGeom>
              <a:noFill/>
            </p:spPr>
            <p:txBody>
              <a:bodyPr wrap="square" rtlCol="0">
                <a:spAutoFit/>
              </a:bodyPr>
              <a:lstStyle/>
              <a:p>
                <a:pPr algn="ctr"/>
                <a:r>
                  <a:rPr lang="en-US" sz="1600" dirty="0">
                    <a:solidFill>
                      <a:srgbClr val="000000"/>
                    </a:solidFill>
                    <a:latin typeface="+mj-lt"/>
                    <a:ea typeface="Amazon Ember" panose="020B0603020204020204" pitchFamily="34" charset="0"/>
                    <a:cs typeface="Amazon Ember" panose="020B0603020204020204" pitchFamily="34" charset="0"/>
                  </a:rPr>
                  <a:t>In-store camera</a:t>
                </a:r>
                <a:endParaRPr lang="en-US" sz="1600" dirty="0">
                  <a:latin typeface="+mj-lt"/>
                  <a:ea typeface="Amazon Ember" panose="020B0603020204020204" pitchFamily="34" charset="0"/>
                  <a:cs typeface="Amazon Ember" panose="020B0603020204020204" pitchFamily="34" charset="0"/>
                </a:endParaRPr>
              </a:p>
            </p:txBody>
          </p:sp>
        </p:grpSp>
        <p:cxnSp>
          <p:nvCxnSpPr>
            <p:cNvPr id="44" name="Straight Arrow Connector 43">
              <a:extLst>
                <a:ext uri="{C183D7F6-B498-43B3-948B-1728B52AA6E4}">
                  <adec:decorative xmlns:adec="http://schemas.microsoft.com/office/drawing/2017/decorative" val="1"/>
                </a:ext>
              </a:extLst>
            </p:cNvPr>
            <p:cNvCxnSpPr>
              <a:stCxn id="33" idx="3"/>
              <a:endCxn id="65" idx="1"/>
            </p:cNvCxnSpPr>
            <p:nvPr/>
          </p:nvCxnSpPr>
          <p:spPr>
            <a:xfrm>
              <a:off x="2357255" y="2161676"/>
              <a:ext cx="2030629" cy="2322"/>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C183D7F6-B498-43B3-948B-1728B52AA6E4}">
                  <adec:decorative xmlns:adec="http://schemas.microsoft.com/office/drawing/2017/decorative" val="1"/>
                </a:ext>
              </a:extLst>
            </p:cNvPr>
            <p:cNvCxnSpPr>
              <a:stCxn id="65" idx="3"/>
              <a:endCxn id="14" idx="1"/>
            </p:cNvCxnSpPr>
            <p:nvPr/>
          </p:nvCxnSpPr>
          <p:spPr>
            <a:xfrm flipV="1">
              <a:off x="5099084" y="2160250"/>
              <a:ext cx="2018280" cy="3748"/>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C183D7F6-B498-43B3-948B-1728B52AA6E4}">
                  <adec:decorative xmlns:adec="http://schemas.microsoft.com/office/drawing/2017/decorative" val="1"/>
                </a:ext>
              </a:extLst>
            </p:cNvPr>
            <p:cNvCxnSpPr>
              <a:stCxn id="14" idx="3"/>
              <a:endCxn id="64" idx="1"/>
            </p:cNvCxnSpPr>
            <p:nvPr/>
          </p:nvCxnSpPr>
          <p:spPr>
            <a:xfrm flipV="1">
              <a:off x="7828564" y="2151112"/>
              <a:ext cx="2041222" cy="9138"/>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C183D7F6-B498-43B3-948B-1728B52AA6E4}">
                  <adec:decorative xmlns:adec="http://schemas.microsoft.com/office/drawing/2017/decorative" val="1"/>
                </a:ext>
              </a:extLst>
            </p:cNvPr>
            <p:cNvCxnSpPr>
              <a:stCxn id="28" idx="1"/>
              <a:endCxn id="30" idx="3"/>
            </p:cNvCxnSpPr>
            <p:nvPr/>
          </p:nvCxnSpPr>
          <p:spPr>
            <a:xfrm flipH="1">
              <a:off x="2282599" y="4268600"/>
              <a:ext cx="2105286"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C183D7F6-B498-43B3-948B-1728B52AA6E4}">
                  <adec:decorative xmlns:adec="http://schemas.microsoft.com/office/drawing/2017/decorative" val="1"/>
                </a:ext>
              </a:extLst>
            </p:cNvPr>
            <p:cNvCxnSpPr>
              <a:stCxn id="10" idx="1"/>
              <a:endCxn id="28" idx="3"/>
            </p:cNvCxnSpPr>
            <p:nvPr/>
          </p:nvCxnSpPr>
          <p:spPr>
            <a:xfrm flipH="1" flipV="1">
              <a:off x="5099085" y="4268600"/>
              <a:ext cx="2138929" cy="1452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7" name="Group 66">
              <a:extLst>
                <a:ext uri="{C183D7F6-B498-43B3-948B-1728B52AA6E4}">
                  <adec:decorative xmlns:adec="http://schemas.microsoft.com/office/drawing/2017/decorative" val="1"/>
                </a:ext>
              </a:extLst>
            </p:cNvPr>
            <p:cNvGrpSpPr/>
            <p:nvPr/>
          </p:nvGrpSpPr>
          <p:grpSpPr>
            <a:xfrm>
              <a:off x="3566507" y="1808398"/>
              <a:ext cx="2353955" cy="1338535"/>
              <a:chOff x="1357215" y="3020430"/>
              <a:chExt cx="2353955" cy="1338535"/>
            </a:xfrm>
          </p:grpSpPr>
          <p:sp>
            <p:nvSpPr>
              <p:cNvPr id="63" name="TextBox 62">
                <a:extLst>
                  <a:ext uri="{FF2B5EF4-FFF2-40B4-BE49-F238E27FC236}">
                    <a16:creationId xmlns:a16="http://schemas.microsoft.com/office/drawing/2014/main" id="{7CD82B3F-FB99-244B-8B90-C0520AD7D72F}"/>
                  </a:ext>
                </a:extLst>
              </p:cNvPr>
              <p:cNvSpPr txBox="1"/>
              <p:nvPr/>
            </p:nvSpPr>
            <p:spPr>
              <a:xfrm>
                <a:off x="1357215" y="3774190"/>
                <a:ext cx="2353955" cy="584775"/>
              </a:xfrm>
              <a:prstGeom prst="rect">
                <a:avLst/>
              </a:prstGeom>
              <a:noFill/>
            </p:spPr>
            <p:txBody>
              <a:bodyPr wrap="square" rtlCol="0">
                <a:spAutoFit/>
              </a:bodyPr>
              <a:lstStyle/>
              <a:p>
                <a:pPr algn="ctr"/>
                <a:r>
                  <a:rPr lang="en-US" sz="16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600" dirty="0">
                    <a:solidFill>
                      <a:srgbClr val="000000"/>
                    </a:solidFill>
                    <a:latin typeface="+mj-lt"/>
                    <a:ea typeface="Amazon Ember" panose="020B0603020204020204" pitchFamily="34" charset="0"/>
                    <a:cs typeface="Amazon Ember" panose="020B0603020204020204" pitchFamily="34" charset="0"/>
                  </a:rPr>
                  <a:t>Video Streams</a:t>
                </a:r>
                <a:endParaRPr lang="en-US" sz="1600" dirty="0">
                  <a:latin typeface="+mj-lt"/>
                  <a:ea typeface="Amazon Ember" panose="020B0603020204020204" pitchFamily="34" charset="0"/>
                  <a:cs typeface="Amazon Ember" panose="020B0603020204020204" pitchFamily="34" charset="0"/>
                </a:endParaRPr>
              </a:p>
            </p:txBody>
          </p:sp>
          <p:pic>
            <p:nvPicPr>
              <p:cNvPr id="65" name="Graphic 38">
                <a:extLst>
                  <a:ext uri="{FF2B5EF4-FFF2-40B4-BE49-F238E27FC236}">
                    <a16:creationId xmlns:a16="http://schemas.microsoft.com/office/drawing/2014/main" id="{A7507E89-02D1-9E4C-9FBD-29F914A45D5E}"/>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78592" y="3020430"/>
                <a:ext cx="711200" cy="711200"/>
              </a:xfrm>
              <a:prstGeom prst="rect">
                <a:avLst/>
              </a:prstGeom>
            </p:spPr>
          </p:pic>
        </p:grpSp>
        <p:grpSp>
          <p:nvGrpSpPr>
            <p:cNvPr id="72" name="Group 71">
              <a:extLst>
                <a:ext uri="{C183D7F6-B498-43B3-948B-1728B52AA6E4}">
                  <adec:decorative xmlns:adec="http://schemas.microsoft.com/office/drawing/2017/decorative" val="1"/>
                </a:ext>
              </a:extLst>
            </p:cNvPr>
            <p:cNvGrpSpPr/>
            <p:nvPr/>
          </p:nvGrpSpPr>
          <p:grpSpPr>
            <a:xfrm>
              <a:off x="9048409" y="1795512"/>
              <a:ext cx="2353955" cy="1276980"/>
              <a:chOff x="3798254" y="3020430"/>
              <a:chExt cx="2353955" cy="1276980"/>
            </a:xfrm>
          </p:grpSpPr>
          <p:pic>
            <p:nvPicPr>
              <p:cNvPr id="64" name="Graphic 34">
                <a:extLst>
                  <a:ext uri="{FF2B5EF4-FFF2-40B4-BE49-F238E27FC236}">
                    <a16:creationId xmlns:a16="http://schemas.microsoft.com/office/drawing/2014/main" id="{D600CB2C-464D-F142-974B-4056F525EC1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19631" y="3020430"/>
                <a:ext cx="711200" cy="711200"/>
              </a:xfrm>
              <a:prstGeom prst="rect">
                <a:avLst/>
              </a:prstGeom>
            </p:spPr>
          </p:pic>
          <p:sp>
            <p:nvSpPr>
              <p:cNvPr id="66" name="TextBox 65">
                <a:extLst>
                  <a:ext uri="{FF2B5EF4-FFF2-40B4-BE49-F238E27FC236}">
                    <a16:creationId xmlns:a16="http://schemas.microsoft.com/office/drawing/2014/main" id="{11955652-CFE7-6946-A144-229D31AE6E2D}"/>
                  </a:ext>
                </a:extLst>
              </p:cNvPr>
              <p:cNvSpPr txBox="1"/>
              <p:nvPr/>
            </p:nvSpPr>
            <p:spPr>
              <a:xfrm>
                <a:off x="3798254" y="3774190"/>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Streams</a:t>
                </a:r>
                <a:endParaRPr lang="en-US" sz="1400" dirty="0">
                  <a:latin typeface="+mj-lt"/>
                  <a:ea typeface="Amazon Ember" panose="020B0603020204020204" pitchFamily="34" charset="0"/>
                  <a:cs typeface="Amazon Ember" panose="020B0603020204020204" pitchFamily="34" charset="0"/>
                </a:endParaRPr>
              </a:p>
            </p:txBody>
          </p:sp>
        </p:grpSp>
        <p:grpSp>
          <p:nvGrpSpPr>
            <p:cNvPr id="73" name="Group 72">
              <a:extLst>
                <a:ext uri="{C183D7F6-B498-43B3-948B-1728B52AA6E4}">
                  <adec:decorative xmlns:adec="http://schemas.microsoft.com/office/drawing/2017/decorative" val="1"/>
                </a:ext>
              </a:extLst>
            </p:cNvPr>
            <p:cNvGrpSpPr/>
            <p:nvPr/>
          </p:nvGrpSpPr>
          <p:grpSpPr>
            <a:xfrm>
              <a:off x="9465859" y="3931651"/>
              <a:ext cx="1506552" cy="1078628"/>
              <a:chOff x="6306296" y="1647909"/>
              <a:chExt cx="1506552" cy="1078628"/>
            </a:xfrm>
          </p:grpSpPr>
          <p:pic>
            <p:nvPicPr>
              <p:cNvPr id="74" name="Graphic 11">
                <a:extLst>
                  <a:ext uri="{FF2B5EF4-FFF2-40B4-BE49-F238E27FC236}">
                    <a16:creationId xmlns:a16="http://schemas.microsoft.com/office/drawing/2014/main" id="{AFF0D219-1852-0546-B4F2-BD233E5AD687}"/>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16151" y="1647909"/>
                <a:ext cx="711200" cy="711200"/>
              </a:xfrm>
              <a:prstGeom prst="rect">
                <a:avLst/>
              </a:prstGeom>
            </p:spPr>
          </p:pic>
          <p:sp>
            <p:nvSpPr>
              <p:cNvPr id="75" name="TextBox 74">
                <a:extLst>
                  <a:ext uri="{FF2B5EF4-FFF2-40B4-BE49-F238E27FC236}">
                    <a16:creationId xmlns:a16="http://schemas.microsoft.com/office/drawing/2014/main" id="{65860924-B0F1-F34D-956F-406C3FB34AE4}"/>
                  </a:ext>
                </a:extLst>
              </p:cNvPr>
              <p:cNvSpPr txBox="1"/>
              <p:nvPr/>
            </p:nvSpPr>
            <p:spPr>
              <a:xfrm>
                <a:off x="6306296" y="2387983"/>
                <a:ext cx="1506552" cy="338554"/>
              </a:xfrm>
              <a:prstGeom prst="rect">
                <a:avLst/>
              </a:prstGeom>
              <a:noFill/>
            </p:spPr>
            <p:txBody>
              <a:bodyPr wrap="square" rtlCol="0">
                <a:spAutoFit/>
              </a:bodyPr>
              <a:lstStyle/>
              <a:p>
                <a:pPr algn="ctr"/>
                <a:r>
                  <a:rPr lang="en-US" sz="1600" dirty="0"/>
                  <a:t>AWS Lambda</a:t>
                </a:r>
              </a:p>
            </p:txBody>
          </p:sp>
        </p:grpSp>
        <p:cxnSp>
          <p:nvCxnSpPr>
            <p:cNvPr id="78" name="Straight Arrow Connector 77">
              <a:extLst>
                <a:ext uri="{C183D7F6-B498-43B3-948B-1728B52AA6E4}">
                  <adec:decorative xmlns:adec="http://schemas.microsoft.com/office/drawing/2017/decorative" val="1"/>
                </a:ext>
              </a:extLst>
            </p:cNvPr>
            <p:cNvCxnSpPr>
              <a:stCxn id="74" idx="1"/>
              <a:endCxn id="10" idx="3"/>
            </p:cNvCxnSpPr>
            <p:nvPr/>
          </p:nvCxnSpPr>
          <p:spPr>
            <a:xfrm flipH="1" flipV="1">
              <a:off x="7707914" y="4283123"/>
              <a:ext cx="2167800" cy="4128"/>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C183D7F6-B498-43B3-948B-1728B52AA6E4}">
                  <adec:decorative xmlns:adec="http://schemas.microsoft.com/office/drawing/2017/decorative" val="1"/>
                </a:ext>
              </a:extLst>
            </p:cNvPr>
            <p:cNvCxnSpPr>
              <a:stCxn id="66" idx="2"/>
              <a:endCxn id="74" idx="0"/>
            </p:cNvCxnSpPr>
            <p:nvPr/>
          </p:nvCxnSpPr>
          <p:spPr>
            <a:xfrm>
              <a:off x="10225387" y="3072492"/>
              <a:ext cx="5927" cy="859159"/>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87" name="Oval 86">
            <a:extLst>
              <a:ext uri="{C183D7F6-B498-43B3-948B-1728B52AA6E4}">
                <adec:decorative xmlns:adec="http://schemas.microsoft.com/office/drawing/2017/decorative" val="1"/>
              </a:ext>
            </a:extLst>
          </p:cNvPr>
          <p:cNvSpPr/>
          <p:nvPr/>
        </p:nvSpPr>
        <p:spPr>
          <a:xfrm>
            <a:off x="9454319" y="1782337"/>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88" name="Oval 87">
            <a:extLst>
              <a:ext uri="{C183D7F6-B498-43B3-948B-1728B52AA6E4}">
                <adec:decorative xmlns:adec="http://schemas.microsoft.com/office/drawing/2017/decorative" val="1"/>
              </a:ext>
            </a:extLst>
          </p:cNvPr>
          <p:cNvSpPr/>
          <p:nvPr/>
        </p:nvSpPr>
        <p:spPr>
          <a:xfrm>
            <a:off x="9773496" y="3543915"/>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3" name="Footer Placeholder 2">
            <a:extLst>
              <a:ext uri="{FF2B5EF4-FFF2-40B4-BE49-F238E27FC236}">
                <a16:creationId xmlns:a16="http://schemas.microsoft.com/office/drawing/2014/main" id="{2E7B2E5A-2A2D-0042-B461-910A49436D3F}"/>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968CFC8D-132A-684D-8722-DD0911FF5598}"/>
              </a:ext>
            </a:extLst>
          </p:cNvPr>
          <p:cNvSpPr>
            <a:spLocks noGrp="1"/>
          </p:cNvSpPr>
          <p:nvPr>
            <p:ph type="sldNum" sz="quarter" idx="12"/>
          </p:nvPr>
        </p:nvSpPr>
        <p:spPr/>
        <p:txBody>
          <a:bodyPr/>
          <a:lstStyle/>
          <a:p>
            <a:fld id="{B6A95138-A96E-2F42-A959-2EFD44FE4AB7}" type="slidenum">
              <a:rPr lang="en-US" smtClean="0"/>
              <a:t>19</a:t>
            </a:fld>
            <a:endParaRPr lang="en-US" dirty="0"/>
          </a:p>
        </p:txBody>
      </p:sp>
      <p:sp>
        <p:nvSpPr>
          <p:cNvPr id="89" name="Oval 88">
            <a:extLst>
              <a:ext uri="{C183D7F6-B498-43B3-948B-1728B52AA6E4}">
                <adec:decorative xmlns:adec="http://schemas.microsoft.com/office/drawing/2017/decorative" val="1"/>
              </a:ext>
            </a:extLst>
          </p:cNvPr>
          <p:cNvSpPr/>
          <p:nvPr/>
        </p:nvSpPr>
        <p:spPr>
          <a:xfrm>
            <a:off x="7814673" y="3863092"/>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a:t>
            </a:r>
          </a:p>
        </p:txBody>
      </p:sp>
      <p:sp>
        <p:nvSpPr>
          <p:cNvPr id="90" name="Oval 89">
            <a:extLst>
              <a:ext uri="{C183D7F6-B498-43B3-948B-1728B52AA6E4}">
                <adec:decorative xmlns:adec="http://schemas.microsoft.com/office/drawing/2017/decorative" val="1"/>
              </a:ext>
            </a:extLst>
          </p:cNvPr>
          <p:cNvSpPr/>
          <p:nvPr/>
        </p:nvSpPr>
        <p:spPr>
          <a:xfrm>
            <a:off x="5203237" y="3858133"/>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6</a:t>
            </a:r>
          </a:p>
        </p:txBody>
      </p:sp>
      <p:sp>
        <p:nvSpPr>
          <p:cNvPr id="91" name="Oval 90">
            <a:extLst>
              <a:ext uri="{C183D7F6-B498-43B3-948B-1728B52AA6E4}">
                <adec:decorative xmlns:adec="http://schemas.microsoft.com/office/drawing/2017/decorative" val="1"/>
              </a:ext>
            </a:extLst>
          </p:cNvPr>
          <p:cNvSpPr/>
          <p:nvPr/>
        </p:nvSpPr>
        <p:spPr>
          <a:xfrm>
            <a:off x="2384144" y="3888584"/>
            <a:ext cx="319177" cy="319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7</a:t>
            </a:r>
          </a:p>
        </p:txBody>
      </p:sp>
    </p:spTree>
    <p:custDataLst>
      <p:tags r:id="rId1"/>
    </p:custDataLst>
    <p:extLst>
      <p:ext uri="{BB962C8B-B14F-4D97-AF65-F5344CB8AC3E}">
        <p14:creationId xmlns:p14="http://schemas.microsoft.com/office/powerpoint/2010/main" val="1690013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dirty="0">
                <a:latin typeface="Amazon Ember" panose="02000000000000000000" pitchFamily="2" charset="0"/>
                <a:ea typeface="Amazon Ember" panose="02000000000000000000" pitchFamily="2" charset="0"/>
              </a:rPr>
              <a:t>Sections</a:t>
            </a:r>
          </a:p>
          <a:p>
            <a:pPr marL="457200" indent="-457200">
              <a:spcBef>
                <a:spcPts val="1800"/>
              </a:spcBef>
              <a:buFont typeface="+mj-lt"/>
              <a:buAutoNum type="arabicPeriod"/>
            </a:pPr>
            <a:r>
              <a:rPr lang="en-US" sz="2400" dirty="0">
                <a:latin typeface="+mn-lt"/>
              </a:rPr>
              <a:t>Introducing computer vision</a:t>
            </a:r>
          </a:p>
          <a:p>
            <a:pPr marL="457200" indent="-457200">
              <a:spcBef>
                <a:spcPts val="1800"/>
              </a:spcBef>
              <a:buFont typeface="+mj-lt"/>
              <a:buAutoNum type="arabicPeriod"/>
            </a:pPr>
            <a:r>
              <a:rPr lang="en-US" sz="2400" dirty="0"/>
              <a:t>Analyzing </a:t>
            </a:r>
            <a:r>
              <a:rPr lang="en-US" sz="2400" dirty="0">
                <a:latin typeface="+mn-lt"/>
              </a:rPr>
              <a:t>images and videos</a:t>
            </a:r>
          </a:p>
          <a:p>
            <a:pPr marL="457200" indent="-457200">
              <a:spcBef>
                <a:spcPts val="1800"/>
              </a:spcBef>
              <a:buFont typeface="+mj-lt"/>
              <a:buAutoNum type="arabicPeriod"/>
            </a:pPr>
            <a:r>
              <a:rPr lang="en-US" sz="2400" dirty="0">
                <a:latin typeface="+mn-lt"/>
              </a:rPr>
              <a:t>Preparing custom datasets for computer vision</a:t>
            </a:r>
          </a:p>
          <a:p>
            <a:pPr marL="457200" indent="-457200">
              <a:spcBef>
                <a:spcPts val="1800"/>
              </a:spcBef>
              <a:buFont typeface="+mj-lt"/>
              <a:buAutoNum type="arabicPeriod"/>
            </a:pPr>
            <a:r>
              <a:rPr lang="en-US" sz="2400" dirty="0">
                <a:latin typeface="+mn-lt"/>
              </a:rPr>
              <a:t>Module wrap-up</a:t>
            </a:r>
          </a:p>
          <a:p>
            <a:pPr marL="457200" indent="-457200">
              <a:spcBef>
                <a:spcPts val="1800"/>
              </a:spcBef>
              <a:buFont typeface="+mj-lt"/>
              <a:buAutoNum type="arabicPeriod"/>
            </a:pPr>
            <a:endParaRPr lang="en-US" sz="2400" dirty="0">
              <a:latin typeface="+mn-lt"/>
            </a:endParaRPr>
          </a:p>
          <a:p>
            <a:pPr marL="239713" indent="-239713">
              <a:spcBef>
                <a:spcPts val="1800"/>
              </a:spcBef>
            </a:pPr>
            <a:endParaRPr lang="en-US" sz="2400" dirty="0">
              <a:latin typeface="+mn-lt"/>
            </a:endParaRPr>
          </a:p>
          <a:p>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spcBef>
                <a:spcPts val="1800"/>
              </a:spcBef>
              <a:buNone/>
            </a:pPr>
            <a:r>
              <a:rPr lang="en-US" dirty="0">
                <a:latin typeface="Amazon Ember" panose="02000000000000000000" pitchFamily="2" charset="0"/>
                <a:ea typeface="Amazon Ember" panose="02000000000000000000" pitchFamily="2" charset="0"/>
              </a:rPr>
              <a:t>Demonstrations</a:t>
            </a:r>
          </a:p>
          <a:p>
            <a:pPr marL="457200" indent="-457200">
              <a:spcBef>
                <a:spcPts val="1800"/>
              </a:spcBef>
              <a:buFont typeface="+mj-lt"/>
              <a:buAutoNum type="arabicPeriod"/>
            </a:pPr>
            <a:r>
              <a:rPr lang="en-US" sz="2400" dirty="0">
                <a:latin typeface="+mn-lt"/>
              </a:rPr>
              <a:t>Introducing Amazon </a:t>
            </a:r>
            <a:r>
              <a:rPr lang="en-US" sz="2400" dirty="0" err="1">
                <a:latin typeface="+mn-lt"/>
              </a:rPr>
              <a:t>Rekognition</a:t>
            </a:r>
            <a:endParaRPr lang="en-US" sz="2400" dirty="0">
              <a:latin typeface="+mn-lt"/>
            </a:endParaRPr>
          </a:p>
          <a:p>
            <a:pPr marL="457200" indent="-457200">
              <a:spcBef>
                <a:spcPts val="1800"/>
              </a:spcBef>
              <a:buFont typeface="+mj-lt"/>
              <a:buAutoNum type="arabicPeriod"/>
            </a:pPr>
            <a:r>
              <a:rPr lang="en-US" sz="2400" dirty="0">
                <a:latin typeface="+mn-lt"/>
              </a:rPr>
              <a:t>Labeling Images with Amazon SageMaker Ground Truth</a:t>
            </a:r>
          </a:p>
          <a:p>
            <a:pPr marL="0" indent="0">
              <a:spcBef>
                <a:spcPts val="1800"/>
              </a:spcBef>
              <a:buNone/>
            </a:pPr>
            <a:r>
              <a:rPr lang="en-US" sz="2400" dirty="0">
                <a:latin typeface="Amazon Ember" panose="02000000000000000000" pitchFamily="2" charset="0"/>
                <a:ea typeface="Amazon Ember" panose="02000000000000000000" pitchFamily="2" charset="0"/>
              </a:rPr>
              <a:t>Lab</a:t>
            </a:r>
          </a:p>
          <a:p>
            <a:pPr marL="0" indent="0">
              <a:spcBef>
                <a:spcPts val="1800"/>
              </a:spcBef>
              <a:buNone/>
            </a:pPr>
            <a:r>
              <a:rPr lang="en-US" sz="2400" dirty="0"/>
              <a:t>Guided Lab: Facial Recognition</a:t>
            </a:r>
          </a:p>
          <a:p>
            <a:pPr marL="0" indent="0">
              <a:spcBef>
                <a:spcPts val="1800"/>
              </a:spcBef>
              <a:buNone/>
            </a:pPr>
            <a:endParaRPr lang="en-US" sz="2400" dirty="0">
              <a:latin typeface="+mn-lt"/>
            </a:endParaRPr>
          </a:p>
          <a:p>
            <a:pPr marL="0" indent="0">
              <a:spcBef>
                <a:spcPts val="1800"/>
              </a:spcBef>
              <a:buNone/>
            </a:pPr>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360054" y="5906854"/>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Using Amazon Rekognition</a:t>
            </a:r>
          </a:p>
        </p:txBody>
      </p:sp>
      <p:sp>
        <p:nvSpPr>
          <p:cNvPr id="17" name="TextBox 16">
            <a:extLst>
              <a:ext uri="{FF2B5EF4-FFF2-40B4-BE49-F238E27FC236}">
                <a16:creationId xmlns:a16="http://schemas.microsoft.com/office/drawing/2014/main" id="{D88AE398-EC34-F84F-BA29-C48452C30E51}"/>
              </a:ext>
            </a:extLst>
          </p:cNvPr>
          <p:cNvSpPr txBox="1"/>
          <p:nvPr/>
        </p:nvSpPr>
        <p:spPr>
          <a:xfrm>
            <a:off x="427166" y="5144707"/>
            <a:ext cx="1123121" cy="338554"/>
          </a:xfrm>
          <a:prstGeom prst="rect">
            <a:avLst/>
          </a:prstGeom>
          <a:noFill/>
        </p:spPr>
        <p:txBody>
          <a:bodyPr wrap="square" rtlCol="0">
            <a:spAutoFit/>
          </a:bodyPr>
          <a:lstStyle/>
          <a:p>
            <a:pPr algn="ctr"/>
            <a:r>
              <a:rPr lang="en-US" sz="1600" dirty="0"/>
              <a:t>Image.jpg</a:t>
            </a:r>
          </a:p>
        </p:txBody>
      </p:sp>
      <p:sp>
        <p:nvSpPr>
          <p:cNvPr id="7" name="TextBox 6">
            <a:extLst>
              <a:ext uri="{FF2B5EF4-FFF2-40B4-BE49-F238E27FC236}">
                <a16:creationId xmlns:a16="http://schemas.microsoft.com/office/drawing/2014/main" id="{915F30D8-A2F8-B941-88A1-D68CAB185F89}"/>
              </a:ext>
            </a:extLst>
          </p:cNvPr>
          <p:cNvSpPr txBox="1"/>
          <p:nvPr/>
        </p:nvSpPr>
        <p:spPr>
          <a:xfrm>
            <a:off x="3432226" y="4208383"/>
            <a:ext cx="2301904" cy="338554"/>
          </a:xfrm>
          <a:prstGeom prst="rect">
            <a:avLst/>
          </a:prstGeom>
          <a:noFill/>
        </p:spPr>
        <p:txBody>
          <a:bodyPr wrap="square" rtlCol="0">
            <a:spAutoFit/>
          </a:bodyPr>
          <a:lstStyle/>
          <a:p>
            <a:pPr algn="ctr"/>
            <a:r>
              <a:rPr lang="en-US" sz="1600" dirty="0"/>
              <a:t>Amazon Rekognition</a:t>
            </a:r>
          </a:p>
        </p:txBody>
      </p:sp>
      <p:cxnSp>
        <p:nvCxnSpPr>
          <p:cNvPr id="39" name="Elbow Connector 38">
            <a:extLst>
              <a:ext uri="{FF2B5EF4-FFF2-40B4-BE49-F238E27FC236}">
                <a16:creationId xmlns:a16="http://schemas.microsoft.com/office/drawing/2014/main" id="{4B1611CF-9ADF-F247-82F7-D1B00313493A}"/>
              </a:ext>
              <a:ext uri="{C183D7F6-B498-43B3-948B-1728B52AA6E4}">
                <adec:decorative xmlns:adec="http://schemas.microsoft.com/office/drawing/2017/decorative" val="1"/>
              </a:ext>
            </a:extLst>
          </p:cNvPr>
          <p:cNvCxnSpPr>
            <a:cxnSpLocks/>
            <a:stCxn id="38" idx="2"/>
            <a:endCxn id="62" idx="1"/>
          </p:cNvCxnSpPr>
          <p:nvPr/>
        </p:nvCxnSpPr>
        <p:spPr>
          <a:xfrm rot="16200000" flipH="1">
            <a:off x="3085143" y="2557745"/>
            <a:ext cx="662538" cy="1476292"/>
          </a:xfrm>
          <a:prstGeom prst="bentConnector2">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 name="Group 2" descr="Amazon Rekognition workflow.">
            <a:extLst>
              <a:ext uri="{FF2B5EF4-FFF2-40B4-BE49-F238E27FC236}">
                <a16:creationId xmlns:a16="http://schemas.microsoft.com/office/drawing/2014/main" id="{02814325-5D0E-4807-A220-7603CB3E04D1}"/>
              </a:ext>
            </a:extLst>
          </p:cNvPr>
          <p:cNvGrpSpPr/>
          <p:nvPr/>
        </p:nvGrpSpPr>
        <p:grpSpPr>
          <a:xfrm>
            <a:off x="301802" y="1839283"/>
            <a:ext cx="11657790" cy="3774117"/>
            <a:chOff x="301802" y="1839283"/>
            <a:chExt cx="11657790" cy="3774117"/>
          </a:xfrm>
        </p:grpSpPr>
        <p:grpSp>
          <p:nvGrpSpPr>
            <p:cNvPr id="12" name="Group 11">
              <a:extLst>
                <a:ext uri="{C183D7F6-B498-43B3-948B-1728B52AA6E4}">
                  <adec:decorative xmlns:adec="http://schemas.microsoft.com/office/drawing/2017/decorative" val="1"/>
                </a:ext>
              </a:extLst>
            </p:cNvPr>
            <p:cNvGrpSpPr/>
            <p:nvPr/>
          </p:nvGrpSpPr>
          <p:grpSpPr>
            <a:xfrm>
              <a:off x="301802" y="1839283"/>
              <a:ext cx="1123121" cy="866214"/>
              <a:chOff x="1860880" y="2270166"/>
              <a:chExt cx="1123121" cy="866214"/>
            </a:xfrm>
          </p:grpSpPr>
          <p:pic>
            <p:nvPicPr>
              <p:cNvPr id="9" name="Graphic 68">
                <a:extLst>
                  <a:ext uri="{FF2B5EF4-FFF2-40B4-BE49-F238E27FC236}">
                    <a16:creationId xmlns:a16="http://schemas.microsoft.com/office/drawing/2014/main" id="{1BC192AB-8D67-7746-A2C0-E289C568EA2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87490" y="2270166"/>
                <a:ext cx="469900" cy="469900"/>
              </a:xfrm>
              <a:prstGeom prst="rect">
                <a:avLst/>
              </a:prstGeom>
            </p:spPr>
          </p:pic>
          <p:sp>
            <p:nvSpPr>
              <p:cNvPr id="10" name="TextBox 9">
                <a:extLst>
                  <a:ext uri="{FF2B5EF4-FFF2-40B4-BE49-F238E27FC236}">
                    <a16:creationId xmlns:a16="http://schemas.microsoft.com/office/drawing/2014/main" id="{D88AE398-EC34-F84F-BA29-C48452C30E51}"/>
                  </a:ext>
                </a:extLst>
              </p:cNvPr>
              <p:cNvSpPr txBox="1"/>
              <p:nvPr/>
            </p:nvSpPr>
            <p:spPr>
              <a:xfrm>
                <a:off x="1860880" y="2797826"/>
                <a:ext cx="1123121" cy="338554"/>
              </a:xfrm>
              <a:prstGeom prst="rect">
                <a:avLst/>
              </a:prstGeom>
              <a:noFill/>
            </p:spPr>
            <p:txBody>
              <a:bodyPr wrap="square" rtlCol="0">
                <a:spAutoFit/>
              </a:bodyPr>
              <a:lstStyle/>
              <a:p>
                <a:pPr algn="ctr"/>
                <a:r>
                  <a:rPr lang="en-US" sz="1600" dirty="0"/>
                  <a:t>S3 bucket</a:t>
                </a:r>
              </a:p>
            </p:txBody>
          </p:sp>
        </p:grpSp>
        <p:cxnSp>
          <p:nvCxnSpPr>
            <p:cNvPr id="23" name="Elbow Connector 22">
              <a:extLst>
                <a:ext uri="{FF2B5EF4-FFF2-40B4-BE49-F238E27FC236}">
                  <a16:creationId xmlns:a16="http://schemas.microsoft.com/office/drawing/2014/main" id="{4B1611CF-9ADF-F247-82F7-D1B00313493A}"/>
                </a:ext>
                <a:ext uri="{C183D7F6-B498-43B3-948B-1728B52AA6E4}">
                  <adec:decorative xmlns:adec="http://schemas.microsoft.com/office/drawing/2017/decorative" val="1"/>
                </a:ext>
              </a:extLst>
            </p:cNvPr>
            <p:cNvCxnSpPr>
              <a:cxnSpLocks/>
              <a:stCxn id="9" idx="3"/>
              <a:endCxn id="38" idx="0"/>
            </p:cNvCxnSpPr>
            <p:nvPr/>
          </p:nvCxnSpPr>
          <p:spPr>
            <a:xfrm>
              <a:off x="1098312" y="2074233"/>
              <a:ext cx="1579954" cy="630713"/>
            </a:xfrm>
            <a:prstGeom prst="bentConnector2">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B1611CF-9ADF-F247-82F7-D1B00313493A}"/>
                </a:ext>
                <a:ext uri="{C183D7F6-B498-43B3-948B-1728B52AA6E4}">
                  <adec:decorative xmlns:adec="http://schemas.microsoft.com/office/drawing/2017/decorative" val="1"/>
                </a:ext>
              </a:extLst>
            </p:cNvPr>
            <p:cNvCxnSpPr>
              <a:cxnSpLocks/>
              <a:stCxn id="2" idx="3"/>
              <a:endCxn id="33" idx="1"/>
            </p:cNvCxnSpPr>
            <p:nvPr/>
          </p:nvCxnSpPr>
          <p:spPr>
            <a:xfrm flipV="1">
              <a:off x="1388776" y="3974839"/>
              <a:ext cx="452174" cy="877938"/>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2" name="Group 41">
              <a:extLst>
                <a:ext uri="{C183D7F6-B498-43B3-948B-1728B52AA6E4}">
                  <adec:decorative xmlns:adec="http://schemas.microsoft.com/office/drawing/2017/decorative" val="1"/>
                </a:ext>
              </a:extLst>
            </p:cNvPr>
            <p:cNvGrpSpPr/>
            <p:nvPr/>
          </p:nvGrpSpPr>
          <p:grpSpPr>
            <a:xfrm>
              <a:off x="1840950" y="3866160"/>
              <a:ext cx="1524827" cy="534028"/>
              <a:chOff x="5005229" y="4013352"/>
              <a:chExt cx="1524827" cy="534028"/>
            </a:xfrm>
          </p:grpSpPr>
          <p:sp>
            <p:nvSpPr>
              <p:cNvPr id="34" name="TextBox 33">
                <a:extLst>
                  <a:ext uri="{FF2B5EF4-FFF2-40B4-BE49-F238E27FC236}">
                    <a16:creationId xmlns:a16="http://schemas.microsoft.com/office/drawing/2014/main" id="{D88AE398-EC34-F84F-BA29-C48452C30E51}"/>
                  </a:ext>
                </a:extLst>
              </p:cNvPr>
              <p:cNvSpPr txBox="1"/>
              <p:nvPr/>
            </p:nvSpPr>
            <p:spPr>
              <a:xfrm>
                <a:off x="5104388" y="4208826"/>
                <a:ext cx="1326510" cy="338554"/>
              </a:xfrm>
              <a:prstGeom prst="rect">
                <a:avLst/>
              </a:prstGeom>
              <a:noFill/>
            </p:spPr>
            <p:txBody>
              <a:bodyPr wrap="square" rtlCol="0">
                <a:spAutoFit/>
              </a:bodyPr>
              <a:lstStyle/>
              <a:p>
                <a:pPr algn="ctr"/>
                <a:r>
                  <a:rPr lang="en-US" sz="1600" dirty="0"/>
                  <a:t>Byte stream</a:t>
                </a:r>
              </a:p>
            </p:txBody>
          </p:sp>
          <p:grpSp>
            <p:nvGrpSpPr>
              <p:cNvPr id="41" name="Group 40"/>
              <p:cNvGrpSpPr/>
              <p:nvPr/>
            </p:nvGrpSpPr>
            <p:grpSpPr>
              <a:xfrm>
                <a:off x="5005229" y="4013352"/>
                <a:ext cx="1524827" cy="217357"/>
                <a:chOff x="5005229" y="4013352"/>
                <a:chExt cx="1524827" cy="217357"/>
              </a:xfrm>
            </p:grpSpPr>
            <p:sp>
              <p:nvSpPr>
                <p:cNvPr id="33" name="Rectangle 32">
                  <a:extLst>
                    <a:ext uri="{C183D7F6-B498-43B3-948B-1728B52AA6E4}">
                      <adec:decorative xmlns:adec="http://schemas.microsoft.com/office/drawing/2017/decorative" val="1"/>
                    </a:ext>
                  </a:extLst>
                </p:cNvPr>
                <p:cNvSpPr/>
                <p:nvPr/>
              </p:nvSpPr>
              <p:spPr>
                <a:xfrm>
                  <a:off x="5005229" y="4013352"/>
                  <a:ext cx="1524827" cy="217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01100110</a:t>
                  </a:r>
                </a:p>
              </p:txBody>
            </p:sp>
            <p:grpSp>
              <p:nvGrpSpPr>
                <p:cNvPr id="40" name="Group 39"/>
                <p:cNvGrpSpPr/>
                <p:nvPr/>
              </p:nvGrpSpPr>
              <p:grpSpPr>
                <a:xfrm>
                  <a:off x="5005229" y="4014165"/>
                  <a:ext cx="130342" cy="215731"/>
                  <a:chOff x="4543660" y="4005946"/>
                  <a:chExt cx="130342" cy="215731"/>
                </a:xfrm>
                <a:noFill/>
              </p:grpSpPr>
              <p:sp>
                <p:nvSpPr>
                  <p:cNvPr id="36" name="Rectangle 35">
                    <a:extLst>
                      <a:ext uri="{C183D7F6-B498-43B3-948B-1728B52AA6E4}">
                        <adec:decorative xmlns:adec="http://schemas.microsoft.com/office/drawing/2017/decorative" val="1"/>
                      </a:ext>
                    </a:extLst>
                  </p:cNvPr>
                  <p:cNvSpPr/>
                  <p:nvPr/>
                </p:nvSpPr>
                <p:spPr>
                  <a:xfrm>
                    <a:off x="4543660" y="4005946"/>
                    <a:ext cx="130342" cy="10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C183D7F6-B498-43B3-948B-1728B52AA6E4}">
                        <adec:decorative xmlns:adec="http://schemas.microsoft.com/office/drawing/2017/decorative" val="1"/>
                      </a:ext>
                    </a:extLst>
                  </p:cNvPr>
                  <p:cNvSpPr/>
                  <p:nvPr/>
                </p:nvSpPr>
                <p:spPr>
                  <a:xfrm>
                    <a:off x="4543660" y="4117188"/>
                    <a:ext cx="130342" cy="104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cxnSp>
          <p:nvCxnSpPr>
            <p:cNvPr id="45" name="Elbow Connector 44">
              <a:extLst>
                <a:ext uri="{FF2B5EF4-FFF2-40B4-BE49-F238E27FC236}">
                  <a16:creationId xmlns:a16="http://schemas.microsoft.com/office/drawing/2014/main" id="{4B1611CF-9ADF-F247-82F7-D1B00313493A}"/>
                </a:ext>
                <a:ext uri="{C183D7F6-B498-43B3-948B-1728B52AA6E4}">
                  <adec:decorative xmlns:adec="http://schemas.microsoft.com/office/drawing/2017/decorative" val="1"/>
                </a:ext>
              </a:extLst>
            </p:cNvPr>
            <p:cNvCxnSpPr>
              <a:cxnSpLocks/>
              <a:stCxn id="33" idx="3"/>
              <a:endCxn id="63" idx="1"/>
            </p:cNvCxnSpPr>
            <p:nvPr/>
          </p:nvCxnSpPr>
          <p:spPr>
            <a:xfrm>
              <a:off x="3365777" y="3974839"/>
              <a:ext cx="788780" cy="283"/>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5F30D8-A2F8-B941-88A1-D68CAB185F89}"/>
                </a:ext>
              </a:extLst>
            </p:cNvPr>
            <p:cNvSpPr txBox="1"/>
            <p:nvPr/>
          </p:nvSpPr>
          <p:spPr>
            <a:xfrm>
              <a:off x="3286775" y="1969454"/>
              <a:ext cx="2411126" cy="1323439"/>
            </a:xfrm>
            <a:prstGeom prst="rect">
              <a:avLst/>
            </a:prstGeom>
            <a:noFill/>
          </p:spPr>
          <p:txBody>
            <a:bodyPr wrap="square" rtlCol="0">
              <a:spAutoFit/>
            </a:bodyPr>
            <a:lstStyle/>
            <a:p>
              <a:pPr algn="ctr"/>
              <a:r>
                <a:rPr lang="en-US" sz="1600" b="1" dirty="0"/>
                <a:t>API operations</a:t>
              </a:r>
            </a:p>
            <a:p>
              <a:pPr algn="ctr"/>
              <a:r>
                <a:rPr lang="en-US" sz="1600" dirty="0"/>
                <a:t>Detect Labels</a:t>
              </a:r>
            </a:p>
            <a:p>
              <a:pPr algn="ctr"/>
              <a:r>
                <a:rPr lang="en-US" sz="1600" dirty="0"/>
                <a:t>Detect Faces</a:t>
              </a:r>
            </a:p>
            <a:p>
              <a:pPr algn="ctr"/>
              <a:r>
                <a:rPr lang="en-US" sz="1600" dirty="0"/>
                <a:t>Recognizing Celebrities</a:t>
              </a:r>
            </a:p>
            <a:p>
              <a:pPr algn="ctr"/>
              <a:r>
                <a:rPr lang="en-US" sz="1600" dirty="0"/>
                <a:t>Detecting Unsafe Images</a:t>
              </a:r>
            </a:p>
          </p:txBody>
        </p:sp>
        <p:cxnSp>
          <p:nvCxnSpPr>
            <p:cNvPr id="49" name="Elbow Connector 48">
              <a:extLst>
                <a:ext uri="{FF2B5EF4-FFF2-40B4-BE49-F238E27FC236}">
                  <a16:creationId xmlns:a16="http://schemas.microsoft.com/office/drawing/2014/main" id="{4B1611CF-9ADF-F247-82F7-D1B00313493A}"/>
                </a:ext>
                <a:ext uri="{C183D7F6-B498-43B3-948B-1728B52AA6E4}">
                  <adec:decorative xmlns:adec="http://schemas.microsoft.com/office/drawing/2017/decorative" val="1"/>
                </a:ext>
              </a:extLst>
            </p:cNvPr>
            <p:cNvCxnSpPr>
              <a:cxnSpLocks/>
              <a:stCxn id="8" idx="3"/>
              <a:endCxn id="52" idx="1"/>
            </p:cNvCxnSpPr>
            <p:nvPr/>
          </p:nvCxnSpPr>
          <p:spPr>
            <a:xfrm flipV="1">
              <a:off x="4865758" y="3814927"/>
              <a:ext cx="1227180" cy="1539"/>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2" name="Rectangle 51">
              <a:extLst>
                <a:ext uri="{C183D7F6-B498-43B3-948B-1728B52AA6E4}">
                  <adec:decorative xmlns:adec="http://schemas.microsoft.com/office/drawing/2017/decorative" val="1"/>
                </a:ext>
              </a:extLst>
            </p:cNvPr>
            <p:cNvSpPr/>
            <p:nvPr/>
          </p:nvSpPr>
          <p:spPr>
            <a:xfrm>
              <a:off x="6092938" y="2016454"/>
              <a:ext cx="5866654" cy="359694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JSON results</a:t>
              </a:r>
            </a:p>
            <a:p>
              <a:pPr algn="ctr"/>
              <a:endParaRPr lang="en-US" sz="1600" dirty="0">
                <a:solidFill>
                  <a:schemeClr val="tx1"/>
                </a:solidFill>
              </a:endParaRPr>
            </a:p>
            <a:p>
              <a:r>
                <a:rPr lang="en-US" sz="1600" dirty="0">
                  <a:solidFill>
                    <a:schemeClr val="tx1"/>
                  </a:solidFill>
                  <a:latin typeface="Lucida Console" panose="020B0609040504020204" pitchFamily="49" charset="0"/>
                </a:rPr>
                <a:t>"Name": "Car",</a:t>
              </a:r>
            </a:p>
            <a:p>
              <a:r>
                <a:rPr lang="en-US" sz="1600" dirty="0">
                  <a:solidFill>
                    <a:schemeClr val="tx1"/>
                  </a:solidFill>
                  <a:latin typeface="Lucida Console" panose="020B0609040504020204" pitchFamily="49" charset="0"/>
                </a:rPr>
                <a:t>   "Confidence": 96.9476089477539,</a:t>
              </a:r>
            </a:p>
            <a:p>
              <a:r>
                <a:rPr lang="en-US" sz="1600" dirty="0">
                  <a:solidFill>
                    <a:schemeClr val="tx1"/>
                  </a:solidFill>
                  <a:latin typeface="Lucida Console" panose="020B0609040504020204" pitchFamily="49" charset="0"/>
                </a:rPr>
                <a:t>   "Instances": [</a:t>
              </a:r>
            </a:p>
            <a:p>
              <a:r>
                <a:rPr lang="en-US" sz="1600" dirty="0">
                  <a:solidFill>
                    <a:schemeClr val="tx1"/>
                  </a:solidFill>
                  <a:latin typeface="Lucida Console" panose="020B0609040504020204" pitchFamily="49" charset="0"/>
                </a:rPr>
                <a:t>    {</a:t>
              </a:r>
            </a:p>
            <a:p>
              <a:r>
                <a:rPr lang="en-US" sz="1600" dirty="0">
                  <a:solidFill>
                    <a:schemeClr val="tx1"/>
                  </a:solidFill>
                  <a:latin typeface="Lucida Console" panose="020B0609040504020204" pitchFamily="49" charset="0"/>
                </a:rPr>
                <a:t>            "</a:t>
              </a:r>
              <a:r>
                <a:rPr lang="en-US" sz="1600" dirty="0" err="1">
                  <a:solidFill>
                    <a:schemeClr val="tx1"/>
                  </a:solidFill>
                  <a:latin typeface="Lucida Console" panose="020B0609040504020204" pitchFamily="49" charset="0"/>
                </a:rPr>
                <a:t>BoundingBox</a:t>
              </a:r>
              <a:r>
                <a:rPr lang="en-US" sz="1600" dirty="0">
                  <a:solidFill>
                    <a:schemeClr val="tx1"/>
                  </a:solidFill>
                  <a:latin typeface="Lucida Console" panose="020B0609040504020204" pitchFamily="49" charset="0"/>
                </a:rPr>
                <a:t>": {</a:t>
              </a:r>
            </a:p>
            <a:p>
              <a:r>
                <a:rPr lang="en-US" sz="1600" dirty="0">
                  <a:solidFill>
                    <a:schemeClr val="tx1"/>
                  </a:solidFill>
                  <a:latin typeface="Lucida Console" panose="020B0609040504020204" pitchFamily="49" charset="0"/>
                </a:rPr>
                <a:t>               "Width": 0.07903634756803513,</a:t>
              </a:r>
            </a:p>
            <a:p>
              <a:r>
                <a:rPr lang="en-US" sz="1600" dirty="0">
                  <a:solidFill>
                    <a:schemeClr val="tx1"/>
                  </a:solidFill>
                  <a:latin typeface="Lucida Console" panose="020B0609040504020204" pitchFamily="49" charset="0"/>
                </a:rPr>
                <a:t>               "Height": 0.08699918538331985,</a:t>
              </a:r>
            </a:p>
            <a:p>
              <a:r>
                <a:rPr lang="en-US" sz="1600" dirty="0">
                  <a:solidFill>
                    <a:schemeClr val="tx1"/>
                  </a:solidFill>
                  <a:latin typeface="Lucida Console" panose="020B0609040504020204" pitchFamily="49" charset="0"/>
                </a:rPr>
                <a:t>               "Left": 0.7790974974632263,</a:t>
              </a:r>
            </a:p>
            <a:p>
              <a:r>
                <a:rPr lang="en-US" sz="1600" dirty="0">
                  <a:solidFill>
                    <a:schemeClr val="tx1"/>
                  </a:solidFill>
                  <a:latin typeface="Lucida Console" panose="020B0609040504020204" pitchFamily="49" charset="0"/>
                </a:rPr>
                <a:t>               "Top": 0.6977462768554688</a:t>
              </a:r>
            </a:p>
            <a:p>
              <a:r>
                <a:rPr lang="en-US" sz="1600" dirty="0">
                  <a:solidFill>
                    <a:schemeClr val="tx1"/>
                  </a:solidFill>
                  <a:latin typeface="Lucida Console" panose="020B0609040504020204" pitchFamily="49" charset="0"/>
                </a:rPr>
                <a:t>            },</a:t>
              </a:r>
            </a:p>
            <a:p>
              <a:r>
                <a:rPr lang="en-US" sz="1600" dirty="0">
                  <a:solidFill>
                    <a:schemeClr val="tx1"/>
                  </a:solidFill>
                  <a:latin typeface="Lucida Console" panose="020B0609040504020204" pitchFamily="49" charset="0"/>
                </a:rPr>
                <a:t>            "Confidence": 96.9476089477539</a:t>
              </a:r>
            </a:p>
            <a:p>
              <a:r>
                <a:rPr lang="en-US" sz="1600" dirty="0">
                  <a:solidFill>
                    <a:schemeClr val="tx1"/>
                  </a:solidFill>
                  <a:latin typeface="Lucida Console" panose="020B0609040504020204" pitchFamily="49" charset="0"/>
                </a:rPr>
                <a:t>    }</a:t>
              </a:r>
            </a:p>
          </p:txBody>
        </p:sp>
        <p:grpSp>
          <p:nvGrpSpPr>
            <p:cNvPr id="25" name="Group 24">
              <a:extLst>
                <a:ext uri="{C183D7F6-B498-43B3-948B-1728B52AA6E4}">
                  <adec:decorative xmlns:adec="http://schemas.microsoft.com/office/drawing/2017/decorative" val="1"/>
                </a:ext>
              </a:extLst>
            </p:cNvPr>
            <p:cNvGrpSpPr/>
            <p:nvPr/>
          </p:nvGrpSpPr>
          <p:grpSpPr>
            <a:xfrm>
              <a:off x="4154557" y="3449360"/>
              <a:ext cx="711201" cy="722706"/>
              <a:chOff x="4492707" y="3457850"/>
              <a:chExt cx="711201" cy="722706"/>
            </a:xfrm>
          </p:grpSpPr>
          <p:grpSp>
            <p:nvGrpSpPr>
              <p:cNvPr id="64" name="Group 63"/>
              <p:cNvGrpSpPr/>
              <p:nvPr/>
            </p:nvGrpSpPr>
            <p:grpSpPr>
              <a:xfrm>
                <a:off x="4492707" y="3457850"/>
                <a:ext cx="236484" cy="695923"/>
                <a:chOff x="5215244" y="3397526"/>
                <a:chExt cx="236484" cy="695923"/>
              </a:xfrm>
              <a:solidFill>
                <a:schemeClr val="bg1"/>
              </a:solidFill>
            </p:grpSpPr>
            <p:sp>
              <p:nvSpPr>
                <p:cNvPr id="62" name="Rectangle 61">
                  <a:extLst>
                    <a:ext uri="{C183D7F6-B498-43B3-948B-1728B52AA6E4}">
                      <adec:decorative xmlns:adec="http://schemas.microsoft.com/office/drawing/2017/decorative" val="1"/>
                    </a:ext>
                  </a:extLst>
                </p:cNvPr>
                <p:cNvSpPr/>
                <p:nvPr/>
              </p:nvSpPr>
              <p:spPr>
                <a:xfrm>
                  <a:off x="5215245" y="3397526"/>
                  <a:ext cx="236483" cy="355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C183D7F6-B498-43B3-948B-1728B52AA6E4}">
                      <adec:decorative xmlns:adec="http://schemas.microsoft.com/office/drawing/2017/decorative" val="1"/>
                    </a:ext>
                  </a:extLst>
                </p:cNvPr>
                <p:cNvSpPr/>
                <p:nvPr/>
              </p:nvSpPr>
              <p:spPr>
                <a:xfrm>
                  <a:off x="5215244" y="3753126"/>
                  <a:ext cx="236483" cy="3403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29">
                <a:extLst>
                  <a:ext uri="{FF2B5EF4-FFF2-40B4-BE49-F238E27FC236}">
                    <a16:creationId xmlns:a16="http://schemas.microsoft.com/office/drawing/2014/main" id="{F5B51DC2-5414-9B46-B359-E8CB504FCE81}"/>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92708" y="3469356"/>
                <a:ext cx="711200" cy="711200"/>
              </a:xfrm>
              <a:prstGeom prst="rect">
                <a:avLst/>
              </a:prstGeom>
            </p:spPr>
          </p:pic>
        </p:grpSp>
        <p:pic>
          <p:nvPicPr>
            <p:cNvPr id="2" name="Picture 1">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676" y="4586077"/>
              <a:ext cx="800100" cy="533400"/>
            </a:xfrm>
            <a:prstGeom prst="rect">
              <a:avLst/>
            </a:prstGeom>
          </p:spPr>
        </p:pic>
      </p:grpSp>
      <p:pic>
        <p:nvPicPr>
          <p:cNvPr id="35" name="Picture 34">
            <a:extLs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160" y="2714324"/>
            <a:ext cx="400050" cy="266700"/>
          </a:xfrm>
          <a:prstGeom prst="rect">
            <a:avLst/>
          </a:prstGeom>
        </p:spPr>
      </p:pic>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2568771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564959" cy="474119"/>
          </a:xfrm>
        </p:spPr>
        <p:txBody>
          <a:bodyPr/>
          <a:lstStyle/>
          <a:p>
            <a:r>
              <a:rPr lang="en-US" sz="3600" dirty="0"/>
              <a:t>Image analysis: Object and scene detection</a:t>
            </a:r>
          </a:p>
        </p:txBody>
      </p:sp>
      <p:pic>
        <p:nvPicPr>
          <p:cNvPr id="15" name="Content Placeholder 14">
            <a:extLst>
              <a:ext uri="{C183D7F6-B498-43B3-948B-1728B52AA6E4}">
                <adec:decorative xmlns:adec="http://schemas.microsoft.com/office/drawing/2017/decorative" val="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9100" y="2017713"/>
            <a:ext cx="5505450" cy="3670300"/>
          </a:xfrm>
        </p:spPr>
      </p:pic>
      <p:cxnSp>
        <p:nvCxnSpPr>
          <p:cNvPr id="7" name="Straight Arrow Connector 6">
            <a:extLst>
              <a:ext uri="{C183D7F6-B498-43B3-948B-1728B52AA6E4}">
                <adec:decorative xmlns:adec="http://schemas.microsoft.com/office/drawing/2017/decorative" val="1"/>
              </a:ext>
            </a:extLst>
          </p:cNvPr>
          <p:cNvCxnSpPr>
            <a:stCxn id="28" idx="1"/>
            <a:endCxn id="35" idx="5"/>
          </p:cNvCxnSpPr>
          <p:nvPr/>
        </p:nvCxnSpPr>
        <p:spPr>
          <a:xfrm flipH="1" flipV="1">
            <a:off x="9181587" y="4040755"/>
            <a:ext cx="258365" cy="35521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C183D7F6-B498-43B3-948B-1728B52AA6E4}">
                <adec:decorative xmlns:adec="http://schemas.microsoft.com/office/drawing/2017/decorative" val="1"/>
              </a:ext>
            </a:extLst>
          </p:cNvPr>
          <p:cNvCxnSpPr>
            <a:stCxn id="28" idx="5"/>
            <a:endCxn id="3" idx="1"/>
          </p:cNvCxnSpPr>
          <p:nvPr/>
        </p:nvCxnSpPr>
        <p:spPr>
          <a:xfrm>
            <a:off x="10363055" y="5319071"/>
            <a:ext cx="263452" cy="292975"/>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C183D7F6-B498-43B3-948B-1728B52AA6E4}">
                <adec:decorative xmlns:adec="http://schemas.microsoft.com/office/drawing/2017/decorative" val="1"/>
              </a:ext>
            </a:extLst>
          </p:cNvPr>
          <p:cNvCxnSpPr>
            <a:stCxn id="47" idx="4"/>
            <a:endCxn id="3" idx="0"/>
          </p:cNvCxnSpPr>
          <p:nvPr/>
        </p:nvCxnSpPr>
        <p:spPr>
          <a:xfrm>
            <a:off x="11071130" y="4222019"/>
            <a:ext cx="16929" cy="119884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C183D7F6-B498-43B3-948B-1728B52AA6E4}">
                <adec:decorative xmlns:adec="http://schemas.microsoft.com/office/drawing/2017/decorative" val="1"/>
              </a:ext>
            </a:extLst>
          </p:cNvPr>
          <p:cNvCxnSpPr>
            <a:stCxn id="47" idx="2"/>
            <a:endCxn id="35" idx="6"/>
          </p:cNvCxnSpPr>
          <p:nvPr/>
        </p:nvCxnSpPr>
        <p:spPr>
          <a:xfrm flipH="1">
            <a:off x="9372768" y="3569287"/>
            <a:ext cx="1045629" cy="9917"/>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C183D7F6-B498-43B3-948B-1728B52AA6E4}">
                <adec:decorative xmlns:adec="http://schemas.microsoft.com/office/drawing/2017/decorative" val="1"/>
              </a:ext>
            </a:extLst>
          </p:cNvPr>
          <p:cNvCxnSpPr>
            <a:stCxn id="47" idx="3"/>
            <a:endCxn id="28" idx="7"/>
          </p:cNvCxnSpPr>
          <p:nvPr/>
        </p:nvCxnSpPr>
        <p:spPr>
          <a:xfrm flipH="1">
            <a:off x="10363055" y="4030838"/>
            <a:ext cx="246523" cy="36513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C183D7F6-B498-43B3-948B-1728B52AA6E4}">
                <adec:decorative xmlns:adec="http://schemas.microsoft.com/office/drawing/2017/decorative" val="1"/>
              </a:ext>
            </a:extLst>
          </p:cNvPr>
          <p:cNvCxnSpPr>
            <a:stCxn id="35" idx="0"/>
            <a:endCxn id="43" idx="4"/>
          </p:cNvCxnSpPr>
          <p:nvPr/>
        </p:nvCxnSpPr>
        <p:spPr>
          <a:xfrm flipV="1">
            <a:off x="8720036" y="2499641"/>
            <a:ext cx="0" cy="42683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C183D7F6-B498-43B3-948B-1728B52AA6E4}">
                <adec:decorative xmlns:adec="http://schemas.microsoft.com/office/drawing/2017/decorative" val="1"/>
              </a:ext>
            </a:extLst>
          </p:cNvPr>
          <p:cNvCxnSpPr>
            <a:stCxn id="44" idx="6"/>
            <a:endCxn id="3" idx="2"/>
          </p:cNvCxnSpPr>
          <p:nvPr/>
        </p:nvCxnSpPr>
        <p:spPr>
          <a:xfrm>
            <a:off x="9384611" y="6056366"/>
            <a:ext cx="1050715" cy="17232"/>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C183D7F6-B498-43B3-948B-1728B52AA6E4}">
                <adec:decorative xmlns:adec="http://schemas.microsoft.com/office/drawing/2017/decorative" val="1"/>
              </a:ext>
            </a:extLst>
          </p:cNvPr>
          <p:cNvCxnSpPr>
            <a:stCxn id="44" idx="7"/>
            <a:endCxn id="28" idx="3"/>
          </p:cNvCxnSpPr>
          <p:nvPr/>
        </p:nvCxnSpPr>
        <p:spPr>
          <a:xfrm flipV="1">
            <a:off x="9193430" y="5319071"/>
            <a:ext cx="246522" cy="27574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C183D7F6-B498-43B3-948B-1728B52AA6E4}">
                <adec:decorative xmlns:adec="http://schemas.microsoft.com/office/drawing/2017/decorative" val="1"/>
              </a:ext>
            </a:extLst>
          </p:cNvPr>
          <p:cNvCxnSpPr>
            <a:stCxn id="44" idx="0"/>
            <a:endCxn id="35" idx="4"/>
          </p:cNvCxnSpPr>
          <p:nvPr/>
        </p:nvCxnSpPr>
        <p:spPr>
          <a:xfrm flipH="1" flipV="1">
            <a:off x="8720036" y="4231936"/>
            <a:ext cx="11843" cy="1171697"/>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C183D7F6-B498-43B3-948B-1728B52AA6E4}">
                <adec:decorative xmlns:adec="http://schemas.microsoft.com/office/drawing/2017/decorative" val="1"/>
              </a:ext>
            </a:extLst>
          </p:cNvPr>
          <p:cNvCxnSpPr>
            <a:stCxn id="44" idx="2"/>
            <a:endCxn id="42" idx="6"/>
          </p:cNvCxnSpPr>
          <p:nvPr/>
        </p:nvCxnSpPr>
        <p:spPr>
          <a:xfrm flipH="1" flipV="1">
            <a:off x="7457561" y="6056365"/>
            <a:ext cx="621585"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 name="Group 5" descr="Image analysis summary.">
            <a:extLst>
              <a:ext uri="{FF2B5EF4-FFF2-40B4-BE49-F238E27FC236}">
                <a16:creationId xmlns:a16="http://schemas.microsoft.com/office/drawing/2014/main" id="{2164916F-F071-4387-86EE-55A1491754CD}"/>
              </a:ext>
            </a:extLst>
          </p:cNvPr>
          <p:cNvGrpSpPr/>
          <p:nvPr/>
        </p:nvGrpSpPr>
        <p:grpSpPr>
          <a:xfrm>
            <a:off x="6056113" y="1194176"/>
            <a:ext cx="5684678" cy="5532154"/>
            <a:chOff x="6056113" y="1194176"/>
            <a:chExt cx="5684678" cy="5532154"/>
          </a:xfrm>
        </p:grpSpPr>
        <p:sp>
          <p:nvSpPr>
            <p:cNvPr id="3" name="Oval 2">
              <a:extLst>
                <a:ext uri="{C183D7F6-B498-43B3-948B-1728B52AA6E4}">
                  <adec:decorative xmlns:adec="http://schemas.microsoft.com/office/drawing/2017/decorative" val="1"/>
                </a:ext>
              </a:extLst>
            </p:cNvPr>
            <p:cNvSpPr/>
            <p:nvPr/>
          </p:nvSpPr>
          <p:spPr>
            <a:xfrm>
              <a:off x="10435326" y="5420865"/>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Urban</a:t>
              </a:r>
            </a:p>
            <a:p>
              <a:pPr algn="ctr"/>
              <a:r>
                <a:rPr lang="en-US" sz="1600" dirty="0"/>
                <a:t>97.6%</a:t>
              </a:r>
            </a:p>
          </p:txBody>
        </p:sp>
        <p:sp>
          <p:nvSpPr>
            <p:cNvPr id="28" name="Oval 27">
              <a:extLst>
                <a:ext uri="{C183D7F6-B498-43B3-948B-1728B52AA6E4}">
                  <adec:decorative xmlns:adec="http://schemas.microsoft.com/office/drawing/2017/decorative" val="1"/>
                </a:ext>
              </a:extLst>
            </p:cNvPr>
            <p:cNvSpPr/>
            <p:nvPr/>
          </p:nvSpPr>
          <p:spPr>
            <a:xfrm>
              <a:off x="9248771" y="4204787"/>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City</a:t>
              </a:r>
            </a:p>
            <a:p>
              <a:pPr algn="ctr"/>
              <a:r>
                <a:rPr lang="en-US" sz="1600" dirty="0"/>
                <a:t>97.6%</a:t>
              </a:r>
            </a:p>
          </p:txBody>
        </p:sp>
        <p:sp>
          <p:nvSpPr>
            <p:cNvPr id="35" name="Oval 34">
              <a:extLst>
                <a:ext uri="{C183D7F6-B498-43B3-948B-1728B52AA6E4}">
                  <adec:decorative xmlns:adec="http://schemas.microsoft.com/office/drawing/2017/decorative" val="1"/>
                </a:ext>
              </a:extLst>
            </p:cNvPr>
            <p:cNvSpPr/>
            <p:nvPr/>
          </p:nvSpPr>
          <p:spPr>
            <a:xfrm>
              <a:off x="8067303" y="2926471"/>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Building</a:t>
              </a:r>
            </a:p>
            <a:p>
              <a:pPr algn="ctr"/>
              <a:r>
                <a:rPr lang="en-US" sz="1600" dirty="0"/>
                <a:t>97.6%</a:t>
              </a:r>
            </a:p>
          </p:txBody>
        </p:sp>
        <p:sp>
          <p:nvSpPr>
            <p:cNvPr id="39" name="Oval 38">
              <a:extLst>
                <a:ext uri="{C183D7F6-B498-43B3-948B-1728B52AA6E4}">
                  <adec:decorative xmlns:adec="http://schemas.microsoft.com/office/drawing/2017/decorative" val="1"/>
                </a:ext>
              </a:extLst>
            </p:cNvPr>
            <p:cNvSpPr/>
            <p:nvPr/>
          </p:nvSpPr>
          <p:spPr>
            <a:xfrm>
              <a:off x="10350119" y="1234120"/>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Car</a:t>
              </a:r>
            </a:p>
            <a:p>
              <a:pPr algn="ctr"/>
              <a:r>
                <a:rPr lang="en-US" sz="1600" dirty="0"/>
                <a:t>97.9%</a:t>
              </a:r>
            </a:p>
          </p:txBody>
        </p:sp>
        <p:sp>
          <p:nvSpPr>
            <p:cNvPr id="41" name="Oval 40">
              <a:extLst>
                <a:ext uri="{C183D7F6-B498-43B3-948B-1728B52AA6E4}">
                  <adec:decorative xmlns:adec="http://schemas.microsoft.com/office/drawing/2017/decorative" val="1"/>
                </a:ext>
              </a:extLst>
            </p:cNvPr>
            <p:cNvSpPr/>
            <p:nvPr/>
          </p:nvSpPr>
          <p:spPr>
            <a:xfrm>
              <a:off x="6152096" y="1230125"/>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Person</a:t>
              </a:r>
            </a:p>
            <a:p>
              <a:pPr algn="ctr"/>
              <a:r>
                <a:rPr lang="en-US" sz="1600" dirty="0"/>
                <a:t>98.9%</a:t>
              </a:r>
            </a:p>
          </p:txBody>
        </p:sp>
        <p:sp>
          <p:nvSpPr>
            <p:cNvPr id="42" name="Oval 41">
              <a:extLst>
                <a:ext uri="{C183D7F6-B498-43B3-948B-1728B52AA6E4}">
                  <adec:decorative xmlns:adec="http://schemas.microsoft.com/office/drawing/2017/decorative" val="1"/>
                </a:ext>
              </a:extLst>
            </p:cNvPr>
            <p:cNvSpPr/>
            <p:nvPr/>
          </p:nvSpPr>
          <p:spPr>
            <a:xfrm>
              <a:off x="6152096" y="5403632"/>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Road</a:t>
              </a:r>
            </a:p>
            <a:p>
              <a:pPr algn="ctr"/>
              <a:r>
                <a:rPr lang="en-US" sz="1600" dirty="0"/>
                <a:t>93.0%</a:t>
              </a:r>
            </a:p>
          </p:txBody>
        </p:sp>
        <p:sp>
          <p:nvSpPr>
            <p:cNvPr id="44" name="Oval 43">
              <a:extLst>
                <a:ext uri="{C183D7F6-B498-43B3-948B-1728B52AA6E4}">
                  <adec:decorative xmlns:adec="http://schemas.microsoft.com/office/drawing/2017/decorative" val="1"/>
                </a:ext>
              </a:extLst>
            </p:cNvPr>
            <p:cNvSpPr/>
            <p:nvPr/>
          </p:nvSpPr>
          <p:spPr>
            <a:xfrm>
              <a:off x="8079146" y="5403633"/>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Street</a:t>
              </a:r>
            </a:p>
            <a:p>
              <a:pPr algn="ctr"/>
              <a:r>
                <a:rPr lang="en-US" sz="1600" dirty="0"/>
                <a:t>93.0%</a:t>
              </a:r>
            </a:p>
          </p:txBody>
        </p:sp>
        <p:grpSp>
          <p:nvGrpSpPr>
            <p:cNvPr id="63" name="Group 62">
              <a:extLst>
                <a:ext uri="{C183D7F6-B498-43B3-948B-1728B52AA6E4}">
                  <adec:decorative xmlns:adec="http://schemas.microsoft.com/office/drawing/2017/decorative" val="1"/>
                </a:ext>
              </a:extLst>
            </p:cNvPr>
            <p:cNvGrpSpPr/>
            <p:nvPr/>
          </p:nvGrpSpPr>
          <p:grpSpPr>
            <a:xfrm>
              <a:off x="10418397" y="2916554"/>
              <a:ext cx="1305465" cy="1305465"/>
              <a:chOff x="9383912" y="2427240"/>
              <a:chExt cx="1305465" cy="1305465"/>
            </a:xfrm>
          </p:grpSpPr>
          <p:sp>
            <p:nvSpPr>
              <p:cNvPr id="47" name="Oval 46">
                <a:extLst>
                  <a:ext uri="{C183D7F6-B498-43B3-948B-1728B52AA6E4}">
                    <adec:decorative xmlns:adec="http://schemas.microsoft.com/office/drawing/2017/decorative" val="1"/>
                  </a:ext>
                </a:extLst>
              </p:cNvPr>
              <p:cNvSpPr/>
              <p:nvPr/>
            </p:nvSpPr>
            <p:spPr>
              <a:xfrm>
                <a:off x="9383912" y="2427240"/>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2" name="TextBox 61"/>
              <p:cNvSpPr txBox="1"/>
              <p:nvPr/>
            </p:nvSpPr>
            <p:spPr>
              <a:xfrm>
                <a:off x="9452189" y="2787585"/>
                <a:ext cx="1168910" cy="584775"/>
              </a:xfrm>
              <a:prstGeom prst="rect">
                <a:avLst/>
              </a:prstGeom>
              <a:noFill/>
            </p:spPr>
            <p:txBody>
              <a:bodyPr wrap="none" rtlCol="0">
                <a:spAutoFit/>
              </a:bodyPr>
              <a:lstStyle/>
              <a:p>
                <a:pPr algn="ctr"/>
                <a:r>
                  <a:rPr lang="en-US" sz="1600" dirty="0">
                    <a:solidFill>
                      <a:schemeClr val="bg2"/>
                    </a:solidFill>
                  </a:rPr>
                  <a:t>Downtown</a:t>
                </a:r>
              </a:p>
              <a:p>
                <a:pPr algn="ctr"/>
                <a:r>
                  <a:rPr lang="en-US" sz="1600" dirty="0">
                    <a:solidFill>
                      <a:schemeClr val="bg2"/>
                    </a:solidFill>
                  </a:rPr>
                  <a:t>95.6%</a:t>
                </a:r>
              </a:p>
            </p:txBody>
          </p:sp>
        </p:grpSp>
        <p:grpSp>
          <p:nvGrpSpPr>
            <p:cNvPr id="143" name="Group 142">
              <a:extLst>
                <a:ext uri="{C183D7F6-B498-43B3-948B-1728B52AA6E4}">
                  <adec:decorative xmlns:adec="http://schemas.microsoft.com/office/drawing/2017/decorative" val="1"/>
                </a:ext>
              </a:extLst>
            </p:cNvPr>
            <p:cNvGrpSpPr/>
            <p:nvPr/>
          </p:nvGrpSpPr>
          <p:grpSpPr>
            <a:xfrm>
              <a:off x="8067303" y="1194176"/>
              <a:ext cx="1305465" cy="1305465"/>
              <a:chOff x="8005304" y="1204369"/>
              <a:chExt cx="1305465" cy="1305465"/>
            </a:xfrm>
          </p:grpSpPr>
          <p:sp>
            <p:nvSpPr>
              <p:cNvPr id="43" name="Oval 42">
                <a:extLst>
                  <a:ext uri="{C183D7F6-B498-43B3-948B-1728B52AA6E4}">
                    <adec:decorative xmlns:adec="http://schemas.microsoft.com/office/drawing/2017/decorative" val="1"/>
                  </a:ext>
                </a:extLst>
              </p:cNvPr>
              <p:cNvSpPr/>
              <p:nvPr/>
            </p:nvSpPr>
            <p:spPr>
              <a:xfrm>
                <a:off x="8005304" y="1204369"/>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2" name="TextBox 141"/>
              <p:cNvSpPr txBox="1"/>
              <p:nvPr/>
            </p:nvSpPr>
            <p:spPr>
              <a:xfrm>
                <a:off x="8020682" y="1564714"/>
                <a:ext cx="1274708" cy="584775"/>
              </a:xfrm>
              <a:prstGeom prst="rect">
                <a:avLst/>
              </a:prstGeom>
              <a:noFill/>
            </p:spPr>
            <p:txBody>
              <a:bodyPr wrap="none" rtlCol="0">
                <a:spAutoFit/>
              </a:bodyPr>
              <a:lstStyle/>
              <a:p>
                <a:pPr algn="ctr"/>
                <a:r>
                  <a:rPr lang="en-US" sz="1600" dirty="0">
                    <a:solidFill>
                      <a:schemeClr val="bg2"/>
                    </a:solidFill>
                  </a:rPr>
                  <a:t>Architecture</a:t>
                </a:r>
              </a:p>
              <a:p>
                <a:pPr algn="ctr"/>
                <a:r>
                  <a:rPr lang="en-US" sz="1600" dirty="0">
                    <a:solidFill>
                      <a:schemeClr val="bg2"/>
                    </a:solidFill>
                  </a:rPr>
                  <a:t>92.2%</a:t>
                </a:r>
              </a:p>
            </p:txBody>
          </p:sp>
        </p:grpSp>
        <p:grpSp>
          <p:nvGrpSpPr>
            <p:cNvPr id="145" name="Group 144">
              <a:extLst>
                <a:ext uri="{C183D7F6-B498-43B3-948B-1728B52AA6E4}">
                  <adec:decorative xmlns:adec="http://schemas.microsoft.com/office/drawing/2017/decorative" val="1"/>
                </a:ext>
              </a:extLst>
            </p:cNvPr>
            <p:cNvGrpSpPr/>
            <p:nvPr/>
          </p:nvGrpSpPr>
          <p:grpSpPr>
            <a:xfrm>
              <a:off x="6056113" y="2926471"/>
              <a:ext cx="1497430" cy="1305465"/>
              <a:chOff x="-110341" y="332661"/>
              <a:chExt cx="1497430" cy="1305465"/>
            </a:xfrm>
          </p:grpSpPr>
          <p:sp>
            <p:nvSpPr>
              <p:cNvPr id="46" name="Oval 45">
                <a:extLst>
                  <a:ext uri="{C183D7F6-B498-43B3-948B-1728B52AA6E4}">
                    <adec:decorative xmlns:adec="http://schemas.microsoft.com/office/drawing/2017/decorative" val="1"/>
                  </a:ext>
                </a:extLst>
              </p:cNvPr>
              <p:cNvSpPr/>
              <p:nvPr/>
            </p:nvSpPr>
            <p:spPr>
              <a:xfrm>
                <a:off x="-14358" y="332661"/>
                <a:ext cx="1305465" cy="1305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144" name="Rectangle 143">
                <a:extLst>
                  <a:ext uri="{C183D7F6-B498-43B3-948B-1728B52AA6E4}">
                    <adec:decorative xmlns:adec="http://schemas.microsoft.com/office/drawing/2017/decorative" val="1"/>
                  </a:ext>
                </a:extLst>
              </p:cNvPr>
              <p:cNvSpPr/>
              <p:nvPr/>
            </p:nvSpPr>
            <p:spPr>
              <a:xfrm>
                <a:off x="-110341" y="693006"/>
                <a:ext cx="1497430" cy="584775"/>
              </a:xfrm>
              <a:prstGeom prst="rect">
                <a:avLst/>
              </a:prstGeom>
            </p:spPr>
            <p:txBody>
              <a:bodyPr wrap="square">
                <a:spAutoFit/>
              </a:bodyPr>
              <a:lstStyle/>
              <a:p>
                <a:pPr algn="ctr"/>
                <a:r>
                  <a:rPr lang="en-US" sz="1600" dirty="0">
                    <a:solidFill>
                      <a:schemeClr val="bg2"/>
                    </a:solidFill>
                  </a:rPr>
                  <a:t>Pedestrian</a:t>
                </a:r>
              </a:p>
              <a:p>
                <a:pPr algn="ctr"/>
                <a:r>
                  <a:rPr lang="en-US" sz="1600" dirty="0">
                    <a:solidFill>
                      <a:schemeClr val="bg2"/>
                    </a:solidFill>
                  </a:rPr>
                  <a:t>90.6%</a:t>
                </a:r>
              </a:p>
            </p:txBody>
          </p:sp>
        </p:grpSp>
      </p:grpSp>
      <p:cxnSp>
        <p:nvCxnSpPr>
          <p:cNvPr id="146" name="Straight Arrow Connector 145">
            <a:extLst>
              <a:ext uri="{C183D7F6-B498-43B3-948B-1728B52AA6E4}">
                <adec:decorative xmlns:adec="http://schemas.microsoft.com/office/drawing/2017/decorative" val="1"/>
              </a:ext>
            </a:extLst>
          </p:cNvPr>
          <p:cNvCxnSpPr>
            <a:stCxn id="46" idx="0"/>
            <a:endCxn id="41" idx="4"/>
          </p:cNvCxnSpPr>
          <p:nvPr/>
        </p:nvCxnSpPr>
        <p:spPr>
          <a:xfrm flipV="1">
            <a:off x="6804829" y="2535590"/>
            <a:ext cx="0" cy="39088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pPr/>
              <a:t>21</a:t>
            </a:fld>
            <a:endParaRPr lang="en-US" dirty="0"/>
          </a:p>
        </p:txBody>
      </p:sp>
    </p:spTree>
    <p:custDataLst>
      <p:tags r:id="rId1"/>
    </p:custDataLst>
    <p:extLst>
      <p:ext uri="{BB962C8B-B14F-4D97-AF65-F5344CB8AC3E}">
        <p14:creationId xmlns:p14="http://schemas.microsoft.com/office/powerpoint/2010/main" val="4274292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639300" cy="474119"/>
          </a:xfrm>
        </p:spPr>
        <p:txBody>
          <a:bodyPr/>
          <a:lstStyle/>
          <a:p>
            <a:r>
              <a:rPr lang="en-US" sz="3600" dirty="0"/>
              <a:t>Image analysis: Object and scene detection</a:t>
            </a:r>
          </a:p>
        </p:txBody>
      </p:sp>
      <p:pic>
        <p:nvPicPr>
          <p:cNvPr id="8" name="Content Placeholder 7">
            <a:extLst>
              <a:ext uri="{C183D7F6-B498-43B3-948B-1728B52AA6E4}">
                <adec:decorative xmlns:adec="http://schemas.microsoft.com/office/drawing/2017/decorative" val="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6957" y="1926759"/>
            <a:ext cx="5505450" cy="3670300"/>
          </a:xfrm>
        </p:spPr>
      </p:pic>
      <p:sp>
        <p:nvSpPr>
          <p:cNvPr id="11" name="Content Placeholder 10"/>
          <p:cNvSpPr>
            <a:spLocks noGrp="1"/>
          </p:cNvSpPr>
          <p:nvPr>
            <p:ph idx="13"/>
          </p:nvPr>
        </p:nvSpPr>
        <p:spPr>
          <a:xfrm>
            <a:off x="6246311" y="1524228"/>
            <a:ext cx="5753031" cy="4648788"/>
          </a:xfrm>
          <a:solidFill>
            <a:schemeClr val="accent2"/>
          </a:solidFill>
        </p:spPr>
        <p:txBody>
          <a:bodyPr>
            <a:normAutofit fontScale="55000" lnSpcReduction="20000"/>
          </a:bodyPr>
          <a:lstStyle/>
          <a:p>
            <a:pPr marL="0" indent="0">
              <a:buNone/>
            </a:pPr>
            <a:endParaRPr lang="en-US" dirty="0">
              <a:solidFill>
                <a:schemeClr val="accent5"/>
              </a:solidFill>
              <a:latin typeface="Consolas" panose="020B0609020204030204" pitchFamily="49" charset="0"/>
            </a:endParaRPr>
          </a:p>
          <a:p>
            <a:pPr marL="0" indent="0">
              <a:buNone/>
            </a:pPr>
            <a:r>
              <a:rPr lang="en-US" sz="2900" dirty="0">
                <a:latin typeface="Lucida Console" panose="020B0609040504020204" pitchFamily="49" charset="0"/>
              </a:rPr>
              <a:t>"Name": "Car",</a:t>
            </a:r>
          </a:p>
          <a:p>
            <a:pPr marL="0" indent="0">
              <a:buNone/>
            </a:pPr>
            <a:r>
              <a:rPr lang="en-US" sz="2900" dirty="0">
                <a:latin typeface="Lucida Console" panose="020B0609040504020204" pitchFamily="49" charset="0"/>
              </a:rPr>
              <a:t>   "Confidence": 96.9476089477539,</a:t>
            </a:r>
          </a:p>
          <a:p>
            <a:pPr marL="0" indent="0">
              <a:buNone/>
            </a:pPr>
            <a:r>
              <a:rPr lang="en-US" sz="2900" dirty="0">
                <a:latin typeface="Lucida Console" panose="020B0609040504020204" pitchFamily="49" charset="0"/>
              </a:rPr>
              <a:t>   "Instances": [</a:t>
            </a:r>
          </a:p>
          <a:p>
            <a:pPr marL="0" indent="0">
              <a:buNone/>
            </a:pPr>
            <a:r>
              <a:rPr lang="en-US" sz="2900" dirty="0">
                <a:latin typeface="Lucida Console" panose="020B0609040504020204" pitchFamily="49" charset="0"/>
              </a:rPr>
              <a:t>    {</a:t>
            </a:r>
          </a:p>
          <a:p>
            <a:pPr marL="0" indent="0">
              <a:buNone/>
            </a:pPr>
            <a:r>
              <a:rPr lang="en-US" sz="2900" dirty="0">
                <a:latin typeface="Lucida Console" panose="020B0609040504020204" pitchFamily="49" charset="0"/>
              </a:rPr>
              <a:t>            "</a:t>
            </a:r>
            <a:r>
              <a:rPr lang="en-US" sz="2900" dirty="0" err="1">
                <a:latin typeface="Lucida Console" panose="020B0609040504020204" pitchFamily="49" charset="0"/>
              </a:rPr>
              <a:t>BoundingBox</a:t>
            </a:r>
            <a:r>
              <a:rPr lang="en-US" sz="2900" dirty="0">
                <a:latin typeface="Lucida Console" panose="020B0609040504020204" pitchFamily="49" charset="0"/>
              </a:rPr>
              <a:t>": {</a:t>
            </a:r>
          </a:p>
          <a:p>
            <a:pPr marL="0" indent="0">
              <a:buNone/>
            </a:pPr>
            <a:r>
              <a:rPr lang="en-US" sz="2900" dirty="0">
                <a:latin typeface="Lucida Console" panose="020B0609040504020204" pitchFamily="49" charset="0"/>
              </a:rPr>
              <a:t>               "Width": 0.07903634756803513,</a:t>
            </a:r>
          </a:p>
          <a:p>
            <a:pPr marL="0" indent="0">
              <a:buNone/>
            </a:pPr>
            <a:r>
              <a:rPr lang="en-US" sz="2900" dirty="0">
                <a:latin typeface="Lucida Console" panose="020B0609040504020204" pitchFamily="49" charset="0"/>
              </a:rPr>
              <a:t>               "Height": 0.08699918538331985,</a:t>
            </a:r>
          </a:p>
          <a:p>
            <a:pPr marL="0" indent="0">
              <a:buNone/>
            </a:pPr>
            <a:r>
              <a:rPr lang="en-US" sz="2900" dirty="0">
                <a:latin typeface="Lucida Console" panose="020B0609040504020204" pitchFamily="49" charset="0"/>
              </a:rPr>
              <a:t>               "Left": 0.7790974974632263,</a:t>
            </a:r>
          </a:p>
          <a:p>
            <a:pPr marL="0" indent="0">
              <a:buNone/>
            </a:pPr>
            <a:r>
              <a:rPr lang="en-US" sz="2900" dirty="0">
                <a:latin typeface="Lucida Console" panose="020B0609040504020204" pitchFamily="49" charset="0"/>
              </a:rPr>
              <a:t>               "Top": 0.6977462768554688</a:t>
            </a:r>
          </a:p>
          <a:p>
            <a:pPr marL="0" indent="0">
              <a:buNone/>
            </a:pPr>
            <a:r>
              <a:rPr lang="en-US" sz="2900" dirty="0">
                <a:latin typeface="Lucida Console" panose="020B0609040504020204" pitchFamily="49" charset="0"/>
              </a:rPr>
              <a:t>            },</a:t>
            </a:r>
          </a:p>
          <a:p>
            <a:pPr marL="0" indent="0">
              <a:buNone/>
            </a:pPr>
            <a:r>
              <a:rPr lang="en-US" sz="2900" dirty="0">
                <a:latin typeface="Lucida Console" panose="020B0609040504020204" pitchFamily="49" charset="0"/>
              </a:rPr>
              <a:t>            "Confidence": 96.9476089477539</a:t>
            </a:r>
          </a:p>
          <a:p>
            <a:pPr marL="0" indent="0">
              <a:buNone/>
            </a:pPr>
            <a:r>
              <a:rPr lang="en-US" sz="2900" dirty="0">
                <a:latin typeface="Lucida Console" panose="020B0609040504020204" pitchFamily="49" charset="0"/>
              </a:rPr>
              <a:t>    }</a:t>
            </a:r>
          </a:p>
        </p:txBody>
      </p:sp>
      <p:sp>
        <p:nvSpPr>
          <p:cNvPr id="17" name="TextBox 16"/>
          <p:cNvSpPr txBox="1"/>
          <p:nvPr/>
        </p:nvSpPr>
        <p:spPr>
          <a:xfrm>
            <a:off x="186059" y="2863801"/>
            <a:ext cx="4751622" cy="584775"/>
          </a:xfrm>
          <a:prstGeom prst="rect">
            <a:avLst/>
          </a:prstGeom>
          <a:solidFill>
            <a:schemeClr val="accent2"/>
          </a:solidFill>
          <a:ln>
            <a:solidFill>
              <a:schemeClr val="accent5"/>
            </a:solidFill>
          </a:ln>
        </p:spPr>
        <p:txBody>
          <a:bodyPr wrap="none" rtlCol="0">
            <a:spAutoFit/>
          </a:bodyPr>
          <a:lstStyle/>
          <a:p>
            <a:r>
              <a:rPr lang="en-US" sz="1600" dirty="0">
                <a:solidFill>
                  <a:schemeClr val="accent5"/>
                </a:solidFill>
                <a:latin typeface="Lucida Console" panose="020B0609040504020204" pitchFamily="49" charset="0"/>
                <a:ea typeface="Amazon Ember Light" panose="020B0403020204020204" pitchFamily="34" charset="0"/>
                <a:cs typeface="Amazon Ember Light" panose="020B0403020204020204" pitchFamily="34" charset="0"/>
              </a:rPr>
              <a:t>x = imageHeight * BoundingBox[“Left”]</a:t>
            </a:r>
          </a:p>
          <a:p>
            <a:r>
              <a:rPr lang="en-US" sz="1600" dirty="0">
                <a:solidFill>
                  <a:schemeClr val="accent5"/>
                </a:solidFill>
                <a:latin typeface="Lucida Console" panose="020B0609040504020204" pitchFamily="49" charset="0"/>
                <a:ea typeface="Amazon Ember Light" panose="020B0403020204020204" pitchFamily="34" charset="0"/>
                <a:cs typeface="Amazon Ember Light" panose="020B0403020204020204" pitchFamily="34" charset="0"/>
              </a:rPr>
              <a:t>y = imageWidth * BoundingBox[“Top”]</a:t>
            </a:r>
          </a:p>
        </p:txBody>
      </p:sp>
      <p:sp>
        <p:nvSpPr>
          <p:cNvPr id="18" name="Oval 17">
            <a:extLst>
              <a:ext uri="{C183D7F6-B498-43B3-948B-1728B52AA6E4}">
                <adec:decorative xmlns:adec="http://schemas.microsoft.com/office/drawing/2017/decorative" val="1"/>
              </a:ext>
            </a:extLst>
          </p:cNvPr>
          <p:cNvSpPr/>
          <p:nvPr/>
        </p:nvSpPr>
        <p:spPr>
          <a:xfrm>
            <a:off x="3865305" y="4225968"/>
            <a:ext cx="149860" cy="1498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C183D7F6-B498-43B3-948B-1728B52AA6E4}">
                <adec:decorative xmlns:adec="http://schemas.microsoft.com/office/drawing/2017/decorative" val="1"/>
              </a:ext>
            </a:extLst>
          </p:cNvPr>
          <p:cNvCxnSpPr>
            <a:stCxn id="18" idx="0"/>
            <a:endCxn id="17" idx="2"/>
          </p:cNvCxnSpPr>
          <p:nvPr/>
        </p:nvCxnSpPr>
        <p:spPr>
          <a:xfrm flipH="1" flipV="1">
            <a:off x="2561870" y="3448576"/>
            <a:ext cx="1378365" cy="77739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Rectangle 6">
            <a:extLst>
              <a:ext uri="{C183D7F6-B498-43B3-948B-1728B52AA6E4}">
                <adec:decorative xmlns:adec="http://schemas.microsoft.com/office/drawing/2017/decorative" val="1"/>
              </a:ext>
            </a:extLst>
          </p:cNvPr>
          <p:cNvSpPr/>
          <p:nvPr/>
        </p:nvSpPr>
        <p:spPr>
          <a:xfrm>
            <a:off x="7833217" y="3156188"/>
            <a:ext cx="4059936" cy="142746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C183D7F6-B498-43B3-948B-1728B52AA6E4}">
                <adec:decorative xmlns:adec="http://schemas.microsoft.com/office/drawing/2017/decorative" val="1"/>
              </a:ext>
            </a:extLst>
          </p:cNvPr>
          <p:cNvSpPr/>
          <p:nvPr/>
        </p:nvSpPr>
        <p:spPr>
          <a:xfrm>
            <a:off x="3940235" y="4298274"/>
            <a:ext cx="700776" cy="705086"/>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pPr/>
              <a:t>22</a:t>
            </a:fld>
            <a:endParaRPr lang="en-US" dirty="0"/>
          </a:p>
        </p:txBody>
      </p:sp>
    </p:spTree>
    <p:custDataLst>
      <p:tags r:id="rId1"/>
    </p:custDataLst>
    <p:extLst>
      <p:ext uri="{BB962C8B-B14F-4D97-AF65-F5344CB8AC3E}">
        <p14:creationId xmlns:p14="http://schemas.microsoft.com/office/powerpoint/2010/main" val="3282056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detection</a:t>
            </a:r>
          </a:p>
        </p:txBody>
      </p:sp>
      <p:sp>
        <p:nvSpPr>
          <p:cNvPr id="3" name="Content Placeholder 2"/>
          <p:cNvSpPr>
            <a:spLocks noGrp="1"/>
          </p:cNvSpPr>
          <p:nvPr>
            <p:ph idx="1"/>
          </p:nvPr>
        </p:nvSpPr>
        <p:spPr/>
        <p:txBody>
          <a:bodyPr/>
          <a:lstStyle/>
          <a:p>
            <a:r>
              <a:rPr lang="en-US" dirty="0"/>
              <a:t>Bounding box</a:t>
            </a:r>
          </a:p>
          <a:p>
            <a:r>
              <a:rPr lang="en-US" dirty="0"/>
              <a:t>Attributes</a:t>
            </a:r>
          </a:p>
          <a:p>
            <a:r>
              <a:rPr lang="en-US" dirty="0"/>
              <a:t>Emotions</a:t>
            </a:r>
          </a:p>
          <a:p>
            <a:r>
              <a:rPr lang="en-US" dirty="0"/>
              <a:t>Facial landmarks</a:t>
            </a:r>
          </a:p>
          <a:p>
            <a:r>
              <a:rPr lang="en-US" dirty="0"/>
              <a:t>Quality</a:t>
            </a:r>
          </a:p>
          <a:p>
            <a:r>
              <a:rPr lang="en-US" dirty="0"/>
              <a:t>Pose</a:t>
            </a:r>
          </a:p>
          <a:p>
            <a:r>
              <a:rPr lang="en-US" dirty="0"/>
              <a:t>Confidence score</a:t>
            </a:r>
          </a:p>
          <a:p>
            <a:endParaRPr lang="en-US" dirty="0"/>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23</a:t>
            </a:fld>
            <a:endParaRPr lang="en-US" dirty="0"/>
          </a:p>
        </p:txBody>
      </p:sp>
      <p:pic>
        <p:nvPicPr>
          <p:cNvPr id="11" name="Content Placeholder 10" descr="Bounding box.">
            <a:extLst>
              <a:ext uri="{C183D7F6-B498-43B3-948B-1728B52AA6E4}">
                <adec:decorative xmlns:adec="http://schemas.microsoft.com/office/drawing/2017/decorative" val="0"/>
              </a:ext>
            </a:extLst>
          </p:cNvPr>
          <p:cNvPicPr>
            <a:picLocks noGrp="1" noChangeAspect="1"/>
          </p:cNvPicPr>
          <p:nvPr>
            <p:ph idx="14"/>
          </p:nvPr>
        </p:nvPicPr>
        <p:blipFill>
          <a:blip r:embed="rId4"/>
          <a:stretch>
            <a:fillRect/>
          </a:stretch>
        </p:blipFill>
        <p:spPr>
          <a:xfrm>
            <a:off x="4314825" y="1778111"/>
            <a:ext cx="3592513" cy="4146328"/>
          </a:xfrm>
          <a:prstGeom prst="rect">
            <a:avLst/>
          </a:prstGeom>
        </p:spPr>
      </p:pic>
      <p:pic>
        <p:nvPicPr>
          <p:cNvPr id="12" name="Content Placeholder 11">
            <a:extLst>
              <a:ext uri="{C183D7F6-B498-43B3-948B-1728B52AA6E4}">
                <adec:decorative xmlns:adec="http://schemas.microsoft.com/office/drawing/2017/decorative" val="1"/>
              </a:ext>
            </a:extLst>
          </p:cNvPr>
          <p:cNvPicPr>
            <a:picLocks noGrp="1" noChangeAspect="1"/>
          </p:cNvPicPr>
          <p:nvPr>
            <p:ph idx="13"/>
          </p:nvPr>
        </p:nvPicPr>
        <p:blipFill>
          <a:blip r:embed="rId5"/>
          <a:stretch>
            <a:fillRect/>
          </a:stretch>
        </p:blipFill>
        <p:spPr>
          <a:xfrm>
            <a:off x="8743885" y="1528763"/>
            <a:ext cx="2452818" cy="4645025"/>
          </a:xfrm>
          <a:prstGeom prst="rect">
            <a:avLst/>
          </a:prstGeom>
        </p:spPr>
      </p:pic>
    </p:spTree>
    <p:custDataLst>
      <p:tags r:id="rId1"/>
    </p:custDataLst>
    <p:extLst>
      <p:ext uri="{BB962C8B-B14F-4D97-AF65-F5344CB8AC3E}">
        <p14:creationId xmlns:p14="http://schemas.microsoft.com/office/powerpoint/2010/main" val="1368891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facial recognition</a:t>
            </a:r>
          </a:p>
        </p:txBody>
      </p:sp>
      <p:sp>
        <p:nvSpPr>
          <p:cNvPr id="16" name="Content Placeholder 15"/>
          <p:cNvSpPr>
            <a:spLocks noGrp="1"/>
          </p:cNvSpPr>
          <p:nvPr>
            <p:ph idx="1"/>
          </p:nvPr>
        </p:nvSpPr>
        <p:spPr/>
        <p:txBody>
          <a:bodyPr/>
          <a:lstStyle/>
          <a:p>
            <a:r>
              <a:rPr lang="en-US" dirty="0"/>
              <a:t>Compare </a:t>
            </a:r>
            <a:r>
              <a:rPr lang="en-US" i="1" dirty="0"/>
              <a:t>source</a:t>
            </a:r>
            <a:r>
              <a:rPr lang="en-US" dirty="0"/>
              <a:t> with </a:t>
            </a:r>
            <a:r>
              <a:rPr lang="en-US" i="1" dirty="0"/>
              <a:t>target</a:t>
            </a:r>
            <a:endParaRPr lang="en-US" dirty="0"/>
          </a:p>
          <a:p>
            <a:r>
              <a:rPr lang="en-US" dirty="0"/>
              <a:t>Face match – </a:t>
            </a:r>
          </a:p>
          <a:p>
            <a:pPr lvl="1"/>
            <a:r>
              <a:rPr lang="en-US" dirty="0"/>
              <a:t>Bounding box and confidence</a:t>
            </a:r>
          </a:p>
          <a:p>
            <a:pPr lvl="1"/>
            <a:r>
              <a:rPr lang="en-US" dirty="0"/>
              <a:t>Similarity score</a:t>
            </a:r>
          </a:p>
          <a:p>
            <a:pPr lvl="1"/>
            <a:r>
              <a:rPr lang="en-US" dirty="0"/>
              <a:t>Facial landmark locations</a:t>
            </a:r>
          </a:p>
          <a:p>
            <a:r>
              <a:rPr lang="en-US" dirty="0"/>
              <a:t>Source face information – </a:t>
            </a:r>
          </a:p>
          <a:p>
            <a:pPr lvl="1"/>
            <a:r>
              <a:rPr lang="en-US" dirty="0"/>
              <a:t>Bounding box and confidence</a:t>
            </a:r>
          </a:p>
          <a:p>
            <a:pPr lvl="1"/>
            <a:r>
              <a:rPr lang="en-US" dirty="0"/>
              <a:t>Facial landmarks</a:t>
            </a:r>
          </a:p>
          <a:p>
            <a:r>
              <a:rPr lang="en-US" dirty="0"/>
              <a:t>Unmatched face – </a:t>
            </a:r>
          </a:p>
          <a:p>
            <a:pPr lvl="1"/>
            <a:r>
              <a:rPr lang="en-US" dirty="0"/>
              <a:t>Bounding box and confidence</a:t>
            </a:r>
          </a:p>
          <a:p>
            <a:pPr lvl="1"/>
            <a:r>
              <a:rPr lang="en-US" dirty="0"/>
              <a:t>Facial landmarks</a:t>
            </a:r>
          </a:p>
          <a:p>
            <a:endParaRPr lang="en-US" dirty="0"/>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23645" y="1756130"/>
            <a:ext cx="2977455" cy="1579012"/>
          </a:xfrm>
          <a:prstGeom prst="rect">
            <a:avLst/>
          </a:prstGeom>
        </p:spPr>
      </p:pic>
      <p:pic>
        <p:nvPicPr>
          <p:cNvPr id="11" name="Picture 10" descr="Facial matching.">
            <a:extLs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9029700" y="1756130"/>
            <a:ext cx="2832100" cy="4539227"/>
          </a:xfrm>
          <a:prstGeom prst="rect">
            <a:avLst/>
          </a:prstGeom>
        </p:spPr>
      </p:pic>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2820166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Searching for known faces</a:t>
            </a:r>
          </a:p>
        </p:txBody>
      </p:sp>
      <p:sp>
        <p:nvSpPr>
          <p:cNvPr id="3" name="Content Placeholder 2"/>
          <p:cNvSpPr>
            <a:spLocks noGrp="1"/>
          </p:cNvSpPr>
          <p:nvPr>
            <p:ph idx="1"/>
          </p:nvPr>
        </p:nvSpPr>
        <p:spPr>
          <a:xfrm>
            <a:off x="419100" y="1528175"/>
            <a:ext cx="5244853" cy="2113184"/>
          </a:xfrm>
        </p:spPr>
        <p:txBody>
          <a:bodyPr/>
          <a:lstStyle/>
          <a:p>
            <a:r>
              <a:rPr lang="en-US" dirty="0"/>
              <a:t>Must train the model</a:t>
            </a:r>
          </a:p>
          <a:p>
            <a:r>
              <a:rPr lang="en-US" dirty="0"/>
              <a:t>Use images with target faces</a:t>
            </a:r>
          </a:p>
          <a:p>
            <a:r>
              <a:rPr lang="en-US" dirty="0"/>
              <a:t>Perform facial recognition</a:t>
            </a:r>
          </a:p>
          <a:p>
            <a:r>
              <a:rPr lang="en-US" dirty="0"/>
              <a:t>Store facial metadata</a:t>
            </a:r>
          </a:p>
        </p:txBody>
      </p:sp>
      <p:grpSp>
        <p:nvGrpSpPr>
          <p:cNvPr id="21" name="Group 20" descr="Facial recognition workflow."/>
          <p:cNvGrpSpPr/>
          <p:nvPr/>
        </p:nvGrpSpPr>
        <p:grpSpPr>
          <a:xfrm>
            <a:off x="419100" y="4133467"/>
            <a:ext cx="7848060" cy="2284438"/>
            <a:chOff x="371787" y="4040020"/>
            <a:chExt cx="7848060" cy="2284438"/>
          </a:xfrm>
        </p:grpSpPr>
        <p:sp>
          <p:nvSpPr>
            <p:cNvPr id="8" name="Rectangle 7">
              <a:extLst>
                <a:ext uri="{C183D7F6-B498-43B3-948B-1728B52AA6E4}">
                  <adec:decorative xmlns:adec="http://schemas.microsoft.com/office/drawing/2017/decorative" val="1"/>
                </a:ext>
              </a:extLst>
            </p:cNvPr>
            <p:cNvSpPr/>
            <p:nvPr/>
          </p:nvSpPr>
          <p:spPr>
            <a:xfrm>
              <a:off x="4998545" y="4824066"/>
              <a:ext cx="147218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Collection</a:t>
              </a:r>
            </a:p>
          </p:txBody>
        </p:sp>
        <p:cxnSp>
          <p:nvCxnSpPr>
            <p:cNvPr id="13" name="Straight Connector 12">
              <a:extLst>
                <a:ext uri="{C183D7F6-B498-43B3-948B-1728B52AA6E4}">
                  <adec:decorative xmlns:adec="http://schemas.microsoft.com/office/drawing/2017/decorative" val="1"/>
                </a:ext>
              </a:extLst>
            </p:cNvPr>
            <p:cNvCxnSpPr>
              <a:stCxn id="24" idx="1"/>
            </p:cNvCxnSpPr>
            <p:nvPr/>
          </p:nvCxnSpPr>
          <p:spPr>
            <a:xfrm flipH="1">
              <a:off x="1207815" y="5281265"/>
              <a:ext cx="1452766" cy="1"/>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88AE398-EC34-F84F-BA29-C48452C30E51}"/>
                </a:ext>
              </a:extLst>
            </p:cNvPr>
            <p:cNvSpPr txBox="1"/>
            <p:nvPr/>
          </p:nvSpPr>
          <p:spPr>
            <a:xfrm>
              <a:off x="1162799" y="5003645"/>
              <a:ext cx="1326510" cy="338554"/>
            </a:xfrm>
            <a:prstGeom prst="rect">
              <a:avLst/>
            </a:prstGeom>
            <a:noFill/>
          </p:spPr>
          <p:txBody>
            <a:bodyPr wrap="square" rtlCol="0">
              <a:spAutoFit/>
            </a:bodyPr>
            <a:lstStyle/>
            <a:p>
              <a:pPr algn="ctr"/>
              <a:r>
                <a:rPr lang="en-US" sz="1600" dirty="0"/>
                <a:t>Index faces</a:t>
              </a:r>
            </a:p>
          </p:txBody>
        </p:sp>
        <p:sp>
          <p:nvSpPr>
            <p:cNvPr id="22" name="TextBox 21">
              <a:extLst>
                <a:ext uri="{FF2B5EF4-FFF2-40B4-BE49-F238E27FC236}">
                  <a16:creationId xmlns:a16="http://schemas.microsoft.com/office/drawing/2014/main" id="{915F30D8-A2F8-B941-88A1-D68CAB185F89}"/>
                </a:ext>
              </a:extLst>
            </p:cNvPr>
            <p:cNvSpPr txBox="1"/>
            <p:nvPr/>
          </p:nvSpPr>
          <p:spPr>
            <a:xfrm>
              <a:off x="4961549" y="5739683"/>
              <a:ext cx="3258298" cy="584775"/>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rPr>
                <a:t>Multidimensional facial features</a:t>
              </a:r>
            </a:p>
            <a:p>
              <a:r>
                <a:rPr lang="en-US" sz="1600" dirty="0">
                  <a:latin typeface="Amazon Ember" panose="02000000000000000000" pitchFamily="2" charset="0"/>
                  <a:ea typeface="Amazon Ember" panose="02000000000000000000" pitchFamily="2" charset="0"/>
                </a:rPr>
                <a:t>Metadata</a:t>
              </a:r>
            </a:p>
          </p:txBody>
        </p:sp>
        <p:grpSp>
          <p:nvGrpSpPr>
            <p:cNvPr id="27" name="Group 26"/>
            <p:cNvGrpSpPr/>
            <p:nvPr/>
          </p:nvGrpSpPr>
          <p:grpSpPr>
            <a:xfrm>
              <a:off x="1869645" y="4925665"/>
              <a:ext cx="2301904" cy="1058786"/>
              <a:chOff x="4248269" y="2996209"/>
              <a:chExt cx="2301904" cy="1058786"/>
            </a:xfrm>
          </p:grpSpPr>
          <p:sp>
            <p:nvSpPr>
              <p:cNvPr id="23" name="TextBox 22">
                <a:extLst>
                  <a:ext uri="{FF2B5EF4-FFF2-40B4-BE49-F238E27FC236}">
                    <a16:creationId xmlns:a16="http://schemas.microsoft.com/office/drawing/2014/main" id="{915F30D8-A2F8-B941-88A1-D68CAB185F89}"/>
                  </a:ext>
                </a:extLst>
              </p:cNvPr>
              <p:cNvSpPr txBox="1"/>
              <p:nvPr/>
            </p:nvSpPr>
            <p:spPr>
              <a:xfrm>
                <a:off x="4248269" y="3716441"/>
                <a:ext cx="2301904" cy="338554"/>
              </a:xfrm>
              <a:prstGeom prst="rect">
                <a:avLst/>
              </a:prstGeom>
              <a:noFill/>
            </p:spPr>
            <p:txBody>
              <a:bodyPr wrap="square" rtlCol="0">
                <a:spAutoFit/>
              </a:bodyPr>
              <a:lstStyle/>
              <a:p>
                <a:pPr algn="ctr"/>
                <a:r>
                  <a:rPr lang="en-US" sz="1600" dirty="0"/>
                  <a:t>Amazon Rekognition</a:t>
                </a:r>
              </a:p>
            </p:txBody>
          </p:sp>
          <p:pic>
            <p:nvPicPr>
              <p:cNvPr id="24" name="Graphic 29">
                <a:extLst>
                  <a:ext uri="{FF2B5EF4-FFF2-40B4-BE49-F238E27FC236}">
                    <a16:creationId xmlns:a16="http://schemas.microsoft.com/office/drawing/2014/main" id="{F5B51DC2-5414-9B46-B359-E8CB504FCE8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39205" y="2996209"/>
                <a:ext cx="711200" cy="711200"/>
              </a:xfrm>
              <a:prstGeom prst="rect">
                <a:avLst/>
              </a:prstGeom>
            </p:spPr>
          </p:pic>
        </p:grpSp>
        <p:sp>
          <p:nvSpPr>
            <p:cNvPr id="30" name="TextBox 29">
              <a:extLst>
                <a:ext uri="{FF2B5EF4-FFF2-40B4-BE49-F238E27FC236}">
                  <a16:creationId xmlns:a16="http://schemas.microsoft.com/office/drawing/2014/main" id="{D88AE398-EC34-F84F-BA29-C48452C30E51}"/>
                </a:ext>
              </a:extLst>
            </p:cNvPr>
            <p:cNvSpPr txBox="1"/>
            <p:nvPr/>
          </p:nvSpPr>
          <p:spPr>
            <a:xfrm>
              <a:off x="371787" y="4154918"/>
              <a:ext cx="941913" cy="338554"/>
            </a:xfrm>
            <a:prstGeom prst="rect">
              <a:avLst/>
            </a:prstGeom>
            <a:noFill/>
          </p:spPr>
          <p:txBody>
            <a:bodyPr wrap="square" rtlCol="0">
              <a:spAutoFit/>
            </a:bodyPr>
            <a:lstStyle/>
            <a:p>
              <a:pPr algn="ctr"/>
              <a:r>
                <a:rPr lang="en-US" sz="1600" dirty="0"/>
                <a:t>Initialize</a:t>
              </a:r>
            </a:p>
          </p:txBody>
        </p:sp>
        <p:cxnSp>
          <p:nvCxnSpPr>
            <p:cNvPr id="34" name="Elbow Connector 33">
              <a:extLst>
                <a:ext uri="{C183D7F6-B498-43B3-948B-1728B52AA6E4}">
                  <adec:decorative xmlns:adec="http://schemas.microsoft.com/office/drawing/2017/decorative" val="1"/>
                </a:ext>
              </a:extLst>
            </p:cNvPr>
            <p:cNvCxnSpPr>
              <a:stCxn id="30" idx="3"/>
              <a:endCxn id="24" idx="0"/>
            </p:cNvCxnSpPr>
            <p:nvPr/>
          </p:nvCxnSpPr>
          <p:spPr>
            <a:xfrm>
              <a:off x="1313700" y="4324195"/>
              <a:ext cx="1702481" cy="601470"/>
            </a:xfrm>
            <a:prstGeom prst="bentConnector2">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88AE398-EC34-F84F-BA29-C48452C30E51}"/>
                </a:ext>
              </a:extLst>
            </p:cNvPr>
            <p:cNvSpPr txBox="1"/>
            <p:nvPr/>
          </p:nvSpPr>
          <p:spPr>
            <a:xfrm>
              <a:off x="1270699" y="4040020"/>
              <a:ext cx="1577225" cy="584775"/>
            </a:xfrm>
            <a:prstGeom prst="rect">
              <a:avLst/>
            </a:prstGeom>
            <a:noFill/>
          </p:spPr>
          <p:txBody>
            <a:bodyPr wrap="square" rtlCol="0">
              <a:spAutoFit/>
            </a:bodyPr>
            <a:lstStyle/>
            <a:p>
              <a:pPr algn="ctr"/>
              <a:r>
                <a:rPr lang="en-US" sz="1600" dirty="0"/>
                <a:t>Create collection</a:t>
              </a:r>
            </a:p>
          </p:txBody>
        </p:sp>
        <p:cxnSp>
          <p:nvCxnSpPr>
            <p:cNvPr id="59" name="Straight Connector 58">
              <a:extLst>
                <a:ext uri="{C183D7F6-B498-43B3-948B-1728B52AA6E4}">
                  <adec:decorative xmlns:adec="http://schemas.microsoft.com/office/drawing/2017/decorative" val="1"/>
                </a:ext>
              </a:extLst>
            </p:cNvPr>
            <p:cNvCxnSpPr>
              <a:stCxn id="8" idx="1"/>
              <a:endCxn id="24" idx="3"/>
            </p:cNvCxnSpPr>
            <p:nvPr/>
          </p:nvCxnSpPr>
          <p:spPr>
            <a:xfrm flipH="1" flipV="1">
              <a:off x="3371781" y="5281265"/>
              <a:ext cx="1626764" cy="1"/>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15F30D8-A2F8-B941-88A1-D68CAB185F89}"/>
                </a:ext>
              </a:extLst>
            </p:cNvPr>
            <p:cNvSpPr txBox="1"/>
            <p:nvPr/>
          </p:nvSpPr>
          <p:spPr>
            <a:xfrm>
              <a:off x="3536409" y="4763134"/>
              <a:ext cx="2404653" cy="584775"/>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rPr>
                <a:t>Perform facial </a:t>
              </a:r>
            </a:p>
            <a:p>
              <a:r>
                <a:rPr lang="en-US" sz="1600" dirty="0">
                  <a:latin typeface="Amazon Ember" panose="02000000000000000000" pitchFamily="2" charset="0"/>
                  <a:ea typeface="Amazon Ember" panose="02000000000000000000" pitchFamily="2" charset="0"/>
                </a:rPr>
                <a:t>recognition</a:t>
              </a:r>
            </a:p>
          </p:txBody>
        </p:sp>
      </p:grpSp>
      <p:cxnSp>
        <p:nvCxnSpPr>
          <p:cNvPr id="35" name="Elbow Connector 34">
            <a:extLst>
              <a:ext uri="{C183D7F6-B498-43B3-948B-1728B52AA6E4}">
                <adec:decorative xmlns:adec="http://schemas.microsoft.com/office/drawing/2017/decorative" val="1"/>
              </a:ext>
            </a:extLst>
          </p:cNvPr>
          <p:cNvCxnSpPr>
            <a:stCxn id="8" idx="3"/>
            <a:endCxn id="12" idx="1"/>
          </p:cNvCxnSpPr>
          <p:nvPr/>
        </p:nvCxnSpPr>
        <p:spPr>
          <a:xfrm flipV="1">
            <a:off x="6518042" y="3908838"/>
            <a:ext cx="1335993" cy="1465875"/>
          </a:xfrm>
          <a:prstGeom prst="bentConnector3">
            <a:avLst>
              <a:gd name="adj1" fmla="val 50000"/>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8AE398-EC34-F84F-BA29-C48452C30E51}"/>
              </a:ext>
            </a:extLst>
          </p:cNvPr>
          <p:cNvSpPr txBox="1"/>
          <p:nvPr/>
        </p:nvSpPr>
        <p:spPr>
          <a:xfrm>
            <a:off x="6590698" y="3601061"/>
            <a:ext cx="1577225" cy="338554"/>
          </a:xfrm>
          <a:prstGeom prst="rect">
            <a:avLst/>
          </a:prstGeom>
          <a:noFill/>
        </p:spPr>
        <p:txBody>
          <a:bodyPr wrap="square" rtlCol="0">
            <a:spAutoFit/>
          </a:bodyPr>
          <a:lstStyle/>
          <a:p>
            <a:pPr algn="ctr"/>
            <a:r>
              <a:rPr lang="en-US" sz="1600" dirty="0"/>
              <a:t>Response</a:t>
            </a:r>
          </a:p>
        </p:txBody>
      </p:sp>
      <p:grpSp>
        <p:nvGrpSpPr>
          <p:cNvPr id="36" name="Group 35">
            <a:extLst>
              <a:ext uri="{C183D7F6-B498-43B3-948B-1728B52AA6E4}">
                <adec:decorative xmlns:adec="http://schemas.microsoft.com/office/drawing/2017/decorative" val="1"/>
              </a:ext>
            </a:extLst>
          </p:cNvPr>
          <p:cNvGrpSpPr/>
          <p:nvPr/>
        </p:nvGrpSpPr>
        <p:grpSpPr>
          <a:xfrm>
            <a:off x="7854035" y="1923679"/>
            <a:ext cx="4158511" cy="3970318"/>
            <a:chOff x="7854035" y="1923679"/>
            <a:chExt cx="4158511" cy="3970318"/>
          </a:xfrm>
        </p:grpSpPr>
        <p:sp>
          <p:nvSpPr>
            <p:cNvPr id="12" name="TextBox 11"/>
            <p:cNvSpPr txBox="1"/>
            <p:nvPr/>
          </p:nvSpPr>
          <p:spPr>
            <a:xfrm>
              <a:off x="7854035" y="1923679"/>
              <a:ext cx="4158511" cy="3970318"/>
            </a:xfrm>
            <a:prstGeom prst="rect">
              <a:avLst/>
            </a:prstGeom>
            <a:solidFill>
              <a:schemeClr val="accent2"/>
            </a:solidFill>
          </p:spPr>
          <p:txBody>
            <a:bodyPr wrap="none" rtlCol="0">
              <a:spAutoFit/>
            </a:bodyPr>
            <a:lstStyle/>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"FaceModelVersion": "string",</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"Faces": [ </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 </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"BoundingBox": { </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"Height": number,</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"Left": number,</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"Top": number,</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"Width": number</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"Confidence": number,</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"ExternalImageId": "string",</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"FaceId": "string",</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"ImageId": "string"</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   "NextToken": "string"</a:t>
              </a:r>
            </a:p>
            <a:p>
              <a:r>
                <a:rPr lang="en-US" sz="1400" dirty="0">
                  <a:latin typeface="Lucida Console" panose="020B0609040504020204" pitchFamily="49" charset="0"/>
                  <a:ea typeface="Amazon Ember Light" panose="020B0403020204020204" pitchFamily="34" charset="0"/>
                  <a:cs typeface="Amazon Ember Light" panose="020B0403020204020204" pitchFamily="34" charset="0"/>
                </a:rPr>
                <a:t>}</a:t>
              </a:r>
            </a:p>
          </p:txBody>
        </p:sp>
        <p:sp>
          <p:nvSpPr>
            <p:cNvPr id="33" name="Rectangle 32">
              <a:extLst>
                <a:ext uri="{C183D7F6-B498-43B3-948B-1728B52AA6E4}">
                  <adec:decorative xmlns:adec="http://schemas.microsoft.com/office/drawing/2017/decorative" val="1"/>
                </a:ext>
              </a:extLst>
            </p:cNvPr>
            <p:cNvSpPr/>
            <p:nvPr/>
          </p:nvSpPr>
          <p:spPr>
            <a:xfrm>
              <a:off x="8826752" y="4260265"/>
              <a:ext cx="3069592" cy="765629"/>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Picture 24">
            <a:extLs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826" y="4885509"/>
            <a:ext cx="748018" cy="978408"/>
          </a:xfrm>
          <a:prstGeom prst="rect">
            <a:avLst/>
          </a:prstGeom>
        </p:spPr>
      </p:pic>
      <p:sp>
        <p:nvSpPr>
          <p:cNvPr id="5" name="Footer Placeholder 4"/>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46460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Searching for Known Faces</a:t>
            </a:r>
          </a:p>
        </p:txBody>
      </p:sp>
      <p:sp>
        <p:nvSpPr>
          <p:cNvPr id="8" name="Rectangle 7">
            <a:extLst>
              <a:ext uri="{C183D7F6-B498-43B3-948B-1728B52AA6E4}">
                <adec:decorative xmlns:adec="http://schemas.microsoft.com/office/drawing/2017/decorative" val="1"/>
              </a:ext>
            </a:extLst>
          </p:cNvPr>
          <p:cNvSpPr/>
          <p:nvPr/>
        </p:nvSpPr>
        <p:spPr>
          <a:xfrm>
            <a:off x="7422388" y="1787793"/>
            <a:ext cx="147218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Collection</a:t>
            </a:r>
          </a:p>
        </p:txBody>
      </p:sp>
      <p:sp>
        <p:nvSpPr>
          <p:cNvPr id="22" name="TextBox 21">
            <a:extLst>
              <a:ext uri="{FF2B5EF4-FFF2-40B4-BE49-F238E27FC236}">
                <a16:creationId xmlns:a16="http://schemas.microsoft.com/office/drawing/2014/main" id="{915F30D8-A2F8-B941-88A1-D68CAB185F89}"/>
              </a:ext>
            </a:extLst>
          </p:cNvPr>
          <p:cNvSpPr txBox="1"/>
          <p:nvPr/>
        </p:nvSpPr>
        <p:spPr>
          <a:xfrm>
            <a:off x="8894572" y="1814625"/>
            <a:ext cx="3258298" cy="584775"/>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rPr>
              <a:t>Multidimensional facial features</a:t>
            </a:r>
          </a:p>
          <a:p>
            <a:r>
              <a:rPr lang="en-US" sz="1600" dirty="0">
                <a:latin typeface="Amazon Ember" panose="02000000000000000000" pitchFamily="2" charset="0"/>
                <a:ea typeface="Amazon Ember" panose="02000000000000000000" pitchFamily="2" charset="0"/>
              </a:rPr>
              <a:t>Metadata</a:t>
            </a:r>
          </a:p>
        </p:txBody>
      </p:sp>
      <p:sp>
        <p:nvSpPr>
          <p:cNvPr id="23" name="TextBox 22">
            <a:extLst>
              <a:ext uri="{FF2B5EF4-FFF2-40B4-BE49-F238E27FC236}">
                <a16:creationId xmlns:a16="http://schemas.microsoft.com/office/drawing/2014/main" id="{915F30D8-A2F8-B941-88A1-D68CAB185F89}"/>
              </a:ext>
            </a:extLst>
          </p:cNvPr>
          <p:cNvSpPr txBox="1"/>
          <p:nvPr/>
        </p:nvSpPr>
        <p:spPr>
          <a:xfrm>
            <a:off x="4725789" y="2579875"/>
            <a:ext cx="2301904" cy="338554"/>
          </a:xfrm>
          <a:prstGeom prst="rect">
            <a:avLst/>
          </a:prstGeom>
          <a:noFill/>
        </p:spPr>
        <p:txBody>
          <a:bodyPr wrap="square" rtlCol="0">
            <a:spAutoFit/>
          </a:bodyPr>
          <a:lstStyle/>
          <a:p>
            <a:pPr algn="ctr"/>
            <a:r>
              <a:rPr lang="en-US" sz="1600" dirty="0"/>
              <a:t>Amazon Rekognition</a:t>
            </a:r>
          </a:p>
        </p:txBody>
      </p:sp>
      <p:pic>
        <p:nvPicPr>
          <p:cNvPr id="24" name="Graphic 29">
            <a:extLst>
              <a:ext uri="{FF2B5EF4-FFF2-40B4-BE49-F238E27FC236}">
                <a16:creationId xmlns:a16="http://schemas.microsoft.com/office/drawing/2014/main" id="{F5B51DC2-5414-9B46-B359-E8CB504FCE8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16725" y="1889393"/>
            <a:ext cx="711200" cy="711200"/>
          </a:xfrm>
          <a:prstGeom prst="rect">
            <a:avLst/>
          </a:prstGeom>
        </p:spPr>
      </p:pic>
      <p:cxnSp>
        <p:nvCxnSpPr>
          <p:cNvPr id="47" name="Straight Connector 46">
            <a:extLst>
              <a:ext uri="{C183D7F6-B498-43B3-948B-1728B52AA6E4}">
                <adec:decorative xmlns:adec="http://schemas.microsoft.com/office/drawing/2017/decorative" val="1"/>
              </a:ext>
            </a:extLst>
          </p:cNvPr>
          <p:cNvCxnSpPr>
            <a:stCxn id="24" idx="1"/>
          </p:cNvCxnSpPr>
          <p:nvPr/>
        </p:nvCxnSpPr>
        <p:spPr>
          <a:xfrm flipH="1">
            <a:off x="2970918" y="2244993"/>
            <a:ext cx="2545807" cy="0"/>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88AE398-EC34-F84F-BA29-C48452C30E51}"/>
              </a:ext>
            </a:extLst>
          </p:cNvPr>
          <p:cNvSpPr txBox="1"/>
          <p:nvPr/>
        </p:nvSpPr>
        <p:spPr>
          <a:xfrm>
            <a:off x="3121572" y="1922347"/>
            <a:ext cx="2128089" cy="338554"/>
          </a:xfrm>
          <a:prstGeom prst="rect">
            <a:avLst/>
          </a:prstGeom>
          <a:noFill/>
        </p:spPr>
        <p:txBody>
          <a:bodyPr wrap="square" rtlCol="0">
            <a:spAutoFit/>
          </a:bodyPr>
          <a:lstStyle/>
          <a:p>
            <a:pPr algn="ctr"/>
            <a:r>
              <a:rPr lang="en-US" sz="1600" dirty="0"/>
              <a:t>SearchFacesByImage</a:t>
            </a:r>
          </a:p>
        </p:txBody>
      </p:sp>
      <p:cxnSp>
        <p:nvCxnSpPr>
          <p:cNvPr id="29" name="Straight Connector 28">
            <a:extLst>
              <a:ext uri="{C183D7F6-B498-43B3-948B-1728B52AA6E4}">
                <adec:decorative xmlns:adec="http://schemas.microsoft.com/office/drawing/2017/decorative" val="1"/>
              </a:ext>
            </a:extLst>
          </p:cNvPr>
          <p:cNvCxnSpPr>
            <a:stCxn id="8" idx="1"/>
            <a:endCxn id="24" idx="3"/>
          </p:cNvCxnSpPr>
          <p:nvPr/>
        </p:nvCxnSpPr>
        <p:spPr>
          <a:xfrm flipH="1">
            <a:off x="6227925" y="2244993"/>
            <a:ext cx="1194463" cy="0"/>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2">
            <a:extLst>
              <a:ext uri="{C183D7F6-B498-43B3-948B-1728B52AA6E4}">
                <adec:decorative xmlns:adec="http://schemas.microsoft.com/office/drawing/2017/decorative" val="1"/>
              </a:ext>
            </a:extLst>
          </p:cNvPr>
          <p:cNvSpPr>
            <a:spLocks noChangeArrowheads="1"/>
          </p:cNvSpPr>
          <p:nvPr/>
        </p:nvSpPr>
        <p:spPr bwMode="auto">
          <a:xfrm>
            <a:off x="568960" y="2918296"/>
            <a:ext cx="10952480" cy="3539430"/>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kumimoji="0" lang="en-US" altLang="en-US" sz="1600" b="0" i="0" u="none" strike="noStrike" cap="none" normalizeH="0" baseline="0" dirty="0">
                <a:ln>
                  <a:noFill/>
                </a:ln>
                <a:solidFill>
                  <a:schemeClr val="tx1"/>
                </a:solidFill>
                <a:effectLst/>
                <a:latin typeface="Lucida Console" panose="020B0609040504020204" pitchFamily="49" charset="0"/>
              </a:rPr>
              <a:t>Response</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kumimoji="0" lang="en-US" altLang="en-US" sz="1600" b="0" i="0" u="none" strike="noStrike" cap="none" normalizeH="0" baseline="0" dirty="0">
                <a:ln>
                  <a:noFill/>
                </a:ln>
                <a:solidFill>
                  <a:schemeClr val="tx1"/>
                </a:solidFill>
                <a:effectLst/>
                <a:latin typeface="Lucida Console" panose="020B0609040504020204" pitchFamily="49" charset="0"/>
              </a:rPr>
              <a:t>{ "FaceMatches": [ {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lang="en-US" altLang="en-US" sz="1600" dirty="0">
                <a:latin typeface="Lucida Console" panose="020B0609040504020204" pitchFamily="49"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rPr>
              <a:t>"Face":</a:t>
            </a:r>
            <a:r>
              <a:rPr kumimoji="0" lang="en-US" altLang="en-US" sz="1600" b="0" i="0" u="none" strike="noStrike" cap="none" normalizeH="0" dirty="0">
                <a:ln>
                  <a:noFill/>
                </a:ln>
                <a:solidFill>
                  <a:schemeClr val="tx1"/>
                </a:solidFill>
                <a:effectLst/>
                <a:latin typeface="Lucida Console" panose="020B0609040504020204" pitchFamily="49"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lang="en-US" altLang="en-US" sz="1600" dirty="0">
                <a:latin typeface="Lucida Console" panose="020B0609040504020204" pitchFamily="49"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rPr>
              <a:t>"BoundingBox": { "Height": 0.0633333027, "Left": 0.171851992, "Top": 0.73666697, "Width": 0.1106169968 },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lang="en-US" altLang="en-US" sz="1600" dirty="0">
                <a:latin typeface="Lucida Console" panose="020B0609040504020204" pitchFamily="49"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rPr>
              <a:t>"Confidence": 100,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lang="en-US" altLang="en-US" sz="1600" dirty="0">
                <a:latin typeface="Lucida Console" panose="020B0609040504020204" pitchFamily="49"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rPr>
              <a:t>"ExternalImageId": "input.jpg",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kumimoji="0" lang="en-US" altLang="en-US" sz="1600" b="0" i="0" u="none" strike="noStrike" cap="none" normalizeH="0" baseline="0" dirty="0">
                <a:ln>
                  <a:noFill/>
                </a:ln>
                <a:solidFill>
                  <a:schemeClr val="tx1"/>
                </a:solidFill>
                <a:effectLst/>
                <a:latin typeface="Lucida Console" panose="020B0609040504020204" pitchFamily="49" charset="0"/>
              </a:rPr>
              <a:t>		"FaceId": "578e2e1b-d0b0-493c-aa39-ba476a421a34",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lang="en-US" altLang="en-US" sz="1600" dirty="0">
                <a:latin typeface="Lucida Console" panose="020B0609040504020204" pitchFamily="49"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rPr>
              <a:t>"ImageId": "9ba38e68-35b6-5509-9d2e-fcffa75d1653" },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lang="en-US" altLang="en-US" sz="1600" dirty="0">
                <a:latin typeface="Lucida Console" panose="020B0609040504020204" pitchFamily="49"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rPr>
              <a:t>"Similarity": 99.9764175415039 } ],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kumimoji="0" lang="en-US" altLang="en-US" sz="1600" b="0" i="0" u="none" strike="noStrike" cap="none" normalizeH="0" baseline="0" dirty="0">
                <a:ln>
                  <a:noFill/>
                </a:ln>
                <a:solidFill>
                  <a:schemeClr val="tx1"/>
                </a:solidFill>
                <a:effectLst/>
                <a:latin typeface="Lucida Console" panose="020B0609040504020204" pitchFamily="49" charset="0"/>
              </a:rPr>
              <a:t>"FaceModelVersion": "3.0",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kumimoji="0" lang="en-US" altLang="en-US" sz="1600" b="0" i="0" u="none" strike="noStrike" cap="none" normalizeH="0" baseline="0" dirty="0">
                <a:ln>
                  <a:noFill/>
                </a:ln>
                <a:solidFill>
                  <a:schemeClr val="tx1"/>
                </a:solidFill>
                <a:effectLst/>
                <a:latin typeface="Lucida Console" panose="020B0609040504020204" pitchFamily="49" charset="0"/>
              </a:rPr>
              <a:t>"SearchedFaceBoundingBox": { "Height": 0.063333332, "Left": 0.171851858, "Top": 0.73666667, "Width": 0.11061728 }, </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 pos="685800" algn="l"/>
                <a:tab pos="914400" algn="l"/>
              </a:tabLst>
            </a:pPr>
            <a:r>
              <a:rPr kumimoji="0" lang="en-US" altLang="en-US" sz="1600" b="0" i="0" u="none" strike="noStrike" cap="none" normalizeH="0" baseline="0" dirty="0">
                <a:ln>
                  <a:noFill/>
                </a:ln>
                <a:solidFill>
                  <a:schemeClr val="tx1"/>
                </a:solidFill>
                <a:effectLst/>
                <a:latin typeface="Lucida Console" panose="020B0609040504020204" pitchFamily="49" charset="0"/>
              </a:rPr>
              <a:t>"SearchedFaceConfidence": 99.99999237060547 } </a:t>
            </a:r>
          </a:p>
        </p:txBody>
      </p:sp>
      <p:sp>
        <p:nvSpPr>
          <p:cNvPr id="14" name="Rectangle 13">
            <a:extLst>
              <a:ext uri="{C183D7F6-B498-43B3-948B-1728B52AA6E4}">
                <adec:decorative xmlns:adec="http://schemas.microsoft.com/office/drawing/2017/decorative" val="1"/>
              </a:ext>
            </a:extLst>
          </p:cNvPr>
          <p:cNvSpPr/>
          <p:nvPr/>
        </p:nvSpPr>
        <p:spPr>
          <a:xfrm>
            <a:off x="1054946" y="4448791"/>
            <a:ext cx="6411130" cy="765629"/>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C183D7F6-B498-43B3-948B-1728B52AA6E4}">
                <adec:decorative xmlns:adec="http://schemas.microsoft.com/office/drawing/2017/decorative" val="1"/>
              </a:ext>
            </a:extLst>
          </p:cNvPr>
          <p:cNvPicPr>
            <a:picLocks noChangeAspect="1"/>
          </p:cNvPicPr>
          <p:nvPr/>
        </p:nvPicPr>
        <p:blipFill rotWithShape="1">
          <a:blip r:embed="rId6"/>
          <a:srcRect l="50095" t="14254" b="15771"/>
          <a:stretch/>
        </p:blipFill>
        <p:spPr>
          <a:xfrm>
            <a:off x="1635672" y="1654545"/>
            <a:ext cx="1485900" cy="1104900"/>
          </a:xfrm>
          <a:prstGeom prst="rect">
            <a:avLst/>
          </a:prstGeom>
        </p:spPr>
      </p:pic>
      <p:sp>
        <p:nvSpPr>
          <p:cNvPr id="5" name="Footer Placeholder 4"/>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2129189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a:t>
            </a:r>
          </a:p>
        </p:txBody>
      </p:sp>
      <p:sp>
        <p:nvSpPr>
          <p:cNvPr id="5" name="Content Placeholder 4"/>
          <p:cNvSpPr>
            <a:spLocks noGrp="1"/>
          </p:cNvSpPr>
          <p:nvPr>
            <p:ph idx="1"/>
          </p:nvPr>
        </p:nvSpPr>
        <p:spPr/>
        <p:txBody>
          <a:bodyPr/>
          <a:lstStyle/>
          <a:p>
            <a:r>
              <a:rPr lang="en-US" dirty="0"/>
              <a:t>Facial detection</a:t>
            </a:r>
          </a:p>
          <a:p>
            <a:pPr lvl="1"/>
            <a:r>
              <a:rPr lang="en-US" dirty="0"/>
              <a:t>Bounding box, attributes, emotions, landmarks, quality, pose</a:t>
            </a:r>
          </a:p>
          <a:p>
            <a:pPr lvl="1"/>
            <a:r>
              <a:rPr lang="en-US" dirty="0"/>
              <a:t>Confidence score</a:t>
            </a:r>
          </a:p>
          <a:p>
            <a:r>
              <a:rPr lang="en-US" dirty="0"/>
              <a:t>Detection is based on image data</a:t>
            </a:r>
          </a:p>
          <a:p>
            <a:pPr lvl="1"/>
            <a:r>
              <a:rPr lang="en-US" dirty="0"/>
              <a:t>Gender based on image, not identity</a:t>
            </a:r>
          </a:p>
          <a:p>
            <a:pPr lvl="1"/>
            <a:r>
              <a:rPr lang="en-US" dirty="0"/>
              <a:t>Emotions are inferred from physical appearance</a:t>
            </a:r>
          </a:p>
          <a:p>
            <a:r>
              <a:rPr lang="en-US" dirty="0"/>
              <a:t>You can use the appropriate confidence score for your use case</a:t>
            </a:r>
          </a:p>
          <a:p>
            <a:r>
              <a:rPr lang="en-US" dirty="0"/>
              <a:t>Facial recognition should never be used in a way that violates an individual’s rights, including the right to privacy, or makes autonomous decisions for scenarios that require analysis by a human*</a:t>
            </a:r>
            <a:endParaRPr lang="en-US" b="1" i="1" dirty="0"/>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1262409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Demonstration: Introducing Amazon Rekognition </a:t>
            </a:r>
          </a:p>
        </p:txBody>
      </p:sp>
      <p:sp>
        <p:nvSpPr>
          <p:cNvPr id="4" name="Content Placeholder 3">
            <a:extLst>
              <a:ext uri="{FF2B5EF4-FFF2-40B4-BE49-F238E27FC236}">
                <a16:creationId xmlns:a16="http://schemas.microsoft.com/office/drawing/2014/main" id="{0284A2E4-872B-D048-B929-D511F8D877FB}"/>
              </a:ext>
              <a:ext uri="{C183D7F6-B498-43B3-948B-1728B52AA6E4}">
                <adec:decorative xmlns:adec="http://schemas.microsoft.com/office/drawing/2017/decorative" val="1"/>
              </a:ext>
            </a:extLst>
          </p:cNvPr>
          <p:cNvSpPr>
            <a:spLocks noGrp="1"/>
          </p:cNvSpPr>
          <p:nvPr>
            <p:ph idx="16"/>
          </p:nvPr>
        </p:nvSpPr>
        <p:spPr/>
        <p:txBody>
          <a:bodyPr/>
          <a:lstStyle/>
          <a:p>
            <a:pPr marL="0" indent="0">
              <a:buNone/>
            </a:pPr>
            <a:endParaRPr lang="en-US" dirty="0">
              <a:latin typeface="+mn-lt"/>
            </a:endParaRPr>
          </a:p>
          <a:p>
            <a:pPr marL="0" indent="0">
              <a:buNone/>
            </a:pPr>
            <a:endParaRPr lang="en-US" dirty="0">
              <a:latin typeface="+mn-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70082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28</a:t>
            </a:fld>
            <a:endParaRPr lang="en-US" dirty="0"/>
          </a:p>
        </p:txBody>
      </p:sp>
    </p:spTree>
    <p:custDataLst>
      <p:tags r:id="rId1"/>
    </p:custDataLst>
    <p:extLst>
      <p:ext uri="{BB962C8B-B14F-4D97-AF65-F5344CB8AC3E}">
        <p14:creationId xmlns:p14="http://schemas.microsoft.com/office/powerpoint/2010/main" val="3842355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stored videos</a:t>
            </a:r>
          </a:p>
        </p:txBody>
      </p:sp>
      <p:sp>
        <p:nvSpPr>
          <p:cNvPr id="150" name="Content Placeholder 149"/>
          <p:cNvSpPr>
            <a:spLocks noGrp="1"/>
          </p:cNvSpPr>
          <p:nvPr>
            <p:ph idx="1"/>
          </p:nvPr>
        </p:nvSpPr>
        <p:spPr/>
        <p:txBody>
          <a:bodyPr/>
          <a:lstStyle/>
          <a:p>
            <a:pPr marL="0" indent="0">
              <a:buNone/>
            </a:pPr>
            <a:r>
              <a:rPr lang="en-US" dirty="0"/>
              <a:t>Process:</a:t>
            </a:r>
          </a:p>
          <a:p>
            <a:pPr lvl="1"/>
            <a:r>
              <a:rPr lang="en-US" dirty="0"/>
              <a:t>Start detection</a:t>
            </a:r>
          </a:p>
          <a:p>
            <a:pPr lvl="2"/>
            <a:r>
              <a:rPr lang="en-US" dirty="0"/>
              <a:t>People, faces, labels, celebrities, text, inappropriate content</a:t>
            </a:r>
          </a:p>
          <a:p>
            <a:pPr lvl="1"/>
            <a:r>
              <a:rPr lang="en-US" dirty="0"/>
              <a:t>Monitor Amazon Simple Queue Service (Amazon SQS) queue for completion</a:t>
            </a:r>
          </a:p>
          <a:p>
            <a:pPr lvl="1"/>
            <a:r>
              <a:rPr lang="en-US" dirty="0"/>
              <a:t>Get detection results</a:t>
            </a:r>
          </a:p>
        </p:txBody>
      </p:sp>
      <p:sp>
        <p:nvSpPr>
          <p:cNvPr id="14" name="TextBox 13">
            <a:extLst>
              <a:ext uri="{FF2B5EF4-FFF2-40B4-BE49-F238E27FC236}">
                <a16:creationId xmlns:a16="http://schemas.microsoft.com/office/drawing/2014/main" id="{252ED9C3-AA28-6E4B-8515-44AF0094E5C2}"/>
              </a:ext>
            </a:extLst>
          </p:cNvPr>
          <p:cNvSpPr txBox="1"/>
          <p:nvPr/>
        </p:nvSpPr>
        <p:spPr>
          <a:xfrm>
            <a:off x="8114644" y="4811107"/>
            <a:ext cx="2217871" cy="400110"/>
          </a:xfrm>
          <a:prstGeom prst="rect">
            <a:avLst/>
          </a:prstGeom>
          <a:noFill/>
        </p:spPr>
        <p:txBody>
          <a:bodyPr wrap="square" rtlCol="0">
            <a:spAutoFit/>
          </a:bodyPr>
          <a:lstStyle/>
          <a:p>
            <a:pPr algn="ctr"/>
            <a:r>
              <a:rPr lang="en-US" sz="2000" dirty="0">
                <a:latin typeface="+mj-lt"/>
                <a:ea typeface="Amazon Ember" panose="020B0603020204020204" pitchFamily="34" charset="0"/>
                <a:cs typeface="Amazon Ember" panose="020B0603020204020204" pitchFamily="34" charset="0"/>
              </a:rPr>
              <a:t>Queue</a:t>
            </a:r>
          </a:p>
        </p:txBody>
      </p:sp>
      <p:cxnSp>
        <p:nvCxnSpPr>
          <p:cNvPr id="38" name="Straight Connector 37">
            <a:extLst>
              <a:ext uri="{C183D7F6-B498-43B3-948B-1728B52AA6E4}">
                <adec:decorative xmlns:adec="http://schemas.microsoft.com/office/drawing/2017/decorative" val="1"/>
              </a:ext>
            </a:extLst>
          </p:cNvPr>
          <p:cNvCxnSpPr>
            <a:stCxn id="15" idx="3"/>
            <a:endCxn id="8" idx="1"/>
          </p:cNvCxnSpPr>
          <p:nvPr/>
        </p:nvCxnSpPr>
        <p:spPr>
          <a:xfrm>
            <a:off x="9458529" y="3618575"/>
            <a:ext cx="936154" cy="5440"/>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C183D7F6-B498-43B3-948B-1728B52AA6E4}">
                <adec:decorative xmlns:adec="http://schemas.microsoft.com/office/drawing/2017/decorative" val="1"/>
              </a:ext>
            </a:extLst>
          </p:cNvPr>
          <p:cNvCxnSpPr>
            <a:cxnSpLocks/>
          </p:cNvCxnSpPr>
          <p:nvPr/>
        </p:nvCxnSpPr>
        <p:spPr>
          <a:xfrm flipH="1" flipV="1">
            <a:off x="9223579" y="4205130"/>
            <a:ext cx="9476" cy="256510"/>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418019" y="2470503"/>
            <a:ext cx="1544012"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Start detection</a:t>
            </a:r>
          </a:p>
        </p:txBody>
      </p:sp>
      <p:sp>
        <p:nvSpPr>
          <p:cNvPr id="93" name="TextBox 92"/>
          <p:cNvSpPr txBox="1"/>
          <p:nvPr/>
        </p:nvSpPr>
        <p:spPr>
          <a:xfrm>
            <a:off x="7719124" y="4322056"/>
            <a:ext cx="1334020" cy="338554"/>
          </a:xfrm>
          <a:prstGeom prst="rect">
            <a:avLst/>
          </a:prstGeom>
          <a:noFill/>
        </p:spPr>
        <p:txBody>
          <a:bodyPr wrap="none" rtlCol="0">
            <a:spAutoFit/>
          </a:bodyPr>
          <a:lstStyle/>
          <a:p>
            <a:r>
              <a:rPr lang="en-US" sz="1600" dirty="0"/>
              <a:t>Monitor SQS</a:t>
            </a:r>
          </a:p>
        </p:txBody>
      </p:sp>
      <p:cxnSp>
        <p:nvCxnSpPr>
          <p:cNvPr id="161" name="Straight Connector 160">
            <a:extLst>
              <a:ext uri="{C183D7F6-B498-43B3-948B-1728B52AA6E4}">
                <adec:decorative xmlns:adec="http://schemas.microsoft.com/office/drawing/2017/decorative" val="1"/>
              </a:ext>
            </a:extLst>
          </p:cNvPr>
          <p:cNvCxnSpPr>
            <a:stCxn id="133" idx="3"/>
            <a:endCxn id="16" idx="1"/>
          </p:cNvCxnSpPr>
          <p:nvPr/>
        </p:nvCxnSpPr>
        <p:spPr>
          <a:xfrm flipV="1">
            <a:off x="7727054" y="4624551"/>
            <a:ext cx="1257634" cy="8519"/>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descr="Video analysis workflow.">
            <a:extLst>
              <a:ext uri="{FF2B5EF4-FFF2-40B4-BE49-F238E27FC236}">
                <a16:creationId xmlns:a16="http://schemas.microsoft.com/office/drawing/2014/main" id="{D7F99162-FAD7-4516-A18E-5BBDB05B935A}"/>
              </a:ext>
            </a:extLst>
          </p:cNvPr>
          <p:cNvGrpSpPr/>
          <p:nvPr/>
        </p:nvGrpSpPr>
        <p:grpSpPr>
          <a:xfrm>
            <a:off x="6329926" y="1495608"/>
            <a:ext cx="5571309" cy="4394048"/>
            <a:chOff x="6329926" y="1495608"/>
            <a:chExt cx="5571309" cy="4394048"/>
          </a:xfrm>
        </p:grpSpPr>
        <p:grpSp>
          <p:nvGrpSpPr>
            <p:cNvPr id="127" name="Group 126">
              <a:extLst>
                <a:ext uri="{C183D7F6-B498-43B3-948B-1728B52AA6E4}">
                  <adec:decorative xmlns:adec="http://schemas.microsoft.com/office/drawing/2017/decorative" val="1"/>
                </a:ext>
              </a:extLst>
            </p:cNvPr>
            <p:cNvGrpSpPr/>
            <p:nvPr/>
          </p:nvGrpSpPr>
          <p:grpSpPr>
            <a:xfrm>
              <a:off x="9599331" y="3268415"/>
              <a:ext cx="2301904" cy="1415882"/>
              <a:chOff x="1383747" y="3945583"/>
              <a:chExt cx="2301904" cy="1415882"/>
            </a:xfrm>
          </p:grpSpPr>
          <p:sp>
            <p:nvSpPr>
              <p:cNvPr id="7" name="TextBox 6">
                <a:extLst>
                  <a:ext uri="{FF2B5EF4-FFF2-40B4-BE49-F238E27FC236}">
                    <a16:creationId xmlns:a16="http://schemas.microsoft.com/office/drawing/2014/main" id="{915F30D8-A2F8-B941-88A1-D68CAB185F89}"/>
                  </a:ext>
                </a:extLst>
              </p:cNvPr>
              <p:cNvSpPr txBox="1"/>
              <p:nvPr/>
            </p:nvSpPr>
            <p:spPr>
              <a:xfrm>
                <a:off x="1383747" y="4653579"/>
                <a:ext cx="2301904" cy="707886"/>
              </a:xfrm>
              <a:prstGeom prst="rect">
                <a:avLst/>
              </a:prstGeom>
              <a:noFill/>
            </p:spPr>
            <p:txBody>
              <a:bodyPr wrap="square" rtlCol="0">
                <a:spAutoFit/>
              </a:bodyPr>
              <a:lstStyle/>
              <a:p>
                <a:pPr algn="ctr"/>
                <a:r>
                  <a:rPr lang="en-US" sz="2000" dirty="0"/>
                  <a:t>Amazon Rekognition</a:t>
                </a:r>
              </a:p>
            </p:txBody>
          </p:sp>
          <p:pic>
            <p:nvPicPr>
              <p:cNvPr id="8" name="Graphic 29">
                <a:extLst>
                  <a:ext uri="{FF2B5EF4-FFF2-40B4-BE49-F238E27FC236}">
                    <a16:creationId xmlns:a16="http://schemas.microsoft.com/office/drawing/2014/main" id="{F5B51DC2-5414-9B46-B359-E8CB504FCE8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79099" y="3945583"/>
                <a:ext cx="711200" cy="711200"/>
              </a:xfrm>
              <a:prstGeom prst="rect">
                <a:avLst/>
              </a:prstGeom>
            </p:spPr>
          </p:pic>
        </p:grpSp>
        <p:grpSp>
          <p:nvGrpSpPr>
            <p:cNvPr id="18" name="Group 17">
              <a:extLst>
                <a:ext uri="{C183D7F6-B498-43B3-948B-1728B52AA6E4}">
                  <adec:decorative xmlns:adec="http://schemas.microsoft.com/office/drawing/2017/decorative" val="1"/>
                </a:ext>
              </a:extLst>
            </p:cNvPr>
            <p:cNvGrpSpPr/>
            <p:nvPr/>
          </p:nvGrpSpPr>
          <p:grpSpPr>
            <a:xfrm>
              <a:off x="8275030" y="3383625"/>
              <a:ext cx="1897098" cy="868803"/>
              <a:chOff x="1885088" y="5378998"/>
              <a:chExt cx="1897098" cy="868803"/>
            </a:xfrm>
          </p:grpSpPr>
          <p:sp>
            <p:nvSpPr>
              <p:cNvPr id="13" name="TextBox 12">
                <a:extLst>
                  <a:ext uri="{FF2B5EF4-FFF2-40B4-BE49-F238E27FC236}">
                    <a16:creationId xmlns:a16="http://schemas.microsoft.com/office/drawing/2014/main" id="{1B34F681-5499-7D4F-963A-4534A22F6AF3}"/>
                  </a:ext>
                </a:extLst>
              </p:cNvPr>
              <p:cNvSpPr txBox="1"/>
              <p:nvPr/>
            </p:nvSpPr>
            <p:spPr>
              <a:xfrm>
                <a:off x="1885088" y="5847691"/>
                <a:ext cx="1897098" cy="400110"/>
              </a:xfrm>
              <a:prstGeom prst="rect">
                <a:avLst/>
              </a:prstGeom>
              <a:noFill/>
            </p:spPr>
            <p:txBody>
              <a:bodyPr wrap="square" rtlCol="0">
                <a:spAutoFit/>
              </a:bodyPr>
              <a:lstStyle/>
              <a:p>
                <a:pPr algn="ctr"/>
                <a:r>
                  <a:rPr lang="en-US" sz="2000" dirty="0">
                    <a:latin typeface="+mj-lt"/>
                    <a:ea typeface="Amazon Ember" panose="020B0603020204020204" pitchFamily="34" charset="0"/>
                    <a:cs typeface="Amazon Ember" panose="020B0603020204020204" pitchFamily="34" charset="0"/>
                  </a:rPr>
                  <a:t>Topic</a:t>
                </a:r>
              </a:p>
            </p:txBody>
          </p:sp>
          <p:pic>
            <p:nvPicPr>
              <p:cNvPr id="15" name="Graphic 31">
                <a:extLst>
                  <a:ext uri="{FF2B5EF4-FFF2-40B4-BE49-F238E27FC236}">
                    <a16:creationId xmlns:a16="http://schemas.microsoft.com/office/drawing/2014/main" id="{075C7C7E-0733-F14B-BBD3-48FCFF6D5EA5}"/>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98687" y="5378998"/>
                <a:ext cx="469900" cy="469900"/>
              </a:xfrm>
              <a:prstGeom prst="rect">
                <a:avLst/>
              </a:prstGeom>
            </p:spPr>
          </p:pic>
        </p:grpSp>
        <p:pic>
          <p:nvPicPr>
            <p:cNvPr id="16" name="Graphic 39">
              <a:extLst>
                <a:ext uri="{FF2B5EF4-FFF2-40B4-BE49-F238E27FC236}">
                  <a16:creationId xmlns:a16="http://schemas.microsoft.com/office/drawing/2014/main" id="{2ACAD885-5F52-504F-842D-3D87E199BD5D}"/>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984688" y="4389601"/>
              <a:ext cx="469900" cy="469900"/>
            </a:xfrm>
            <a:prstGeom prst="rect">
              <a:avLst/>
            </a:prstGeom>
          </p:spPr>
        </p:pic>
        <p:cxnSp>
          <p:nvCxnSpPr>
            <p:cNvPr id="115" name="Elbow Connector 114">
              <a:extLst>
                <a:ext uri="{C183D7F6-B498-43B3-948B-1728B52AA6E4}">
                  <adec:decorative xmlns:adec="http://schemas.microsoft.com/office/drawing/2017/decorative" val="1"/>
                </a:ext>
              </a:extLst>
            </p:cNvPr>
            <p:cNvCxnSpPr>
              <a:stCxn id="134" idx="2"/>
              <a:endCxn id="7" idx="2"/>
            </p:cNvCxnSpPr>
            <p:nvPr/>
          </p:nvCxnSpPr>
          <p:spPr>
            <a:xfrm rot="5400000" flipH="1" flipV="1">
              <a:off x="8820875" y="3355525"/>
              <a:ext cx="600636" cy="3258179"/>
            </a:xfrm>
            <a:prstGeom prst="bentConnector3">
              <a:avLst>
                <a:gd name="adj1" fmla="val -92525"/>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6" name="Group 125">
              <a:extLst>
                <a:ext uri="{C183D7F6-B498-43B3-948B-1728B52AA6E4}">
                  <adec:decorative xmlns:adec="http://schemas.microsoft.com/office/drawing/2017/decorative" val="1"/>
                </a:ext>
              </a:extLst>
            </p:cNvPr>
            <p:cNvGrpSpPr/>
            <p:nvPr/>
          </p:nvGrpSpPr>
          <p:grpSpPr>
            <a:xfrm>
              <a:off x="6329926" y="2525218"/>
              <a:ext cx="2301904" cy="870010"/>
              <a:chOff x="-457753" y="4071920"/>
              <a:chExt cx="2301904" cy="870010"/>
            </a:xfrm>
          </p:grpSpPr>
          <p:pic>
            <p:nvPicPr>
              <p:cNvPr id="9" name="Graphic 68">
                <a:extLst>
                  <a:ext uri="{FF2B5EF4-FFF2-40B4-BE49-F238E27FC236}">
                    <a16:creationId xmlns:a16="http://schemas.microsoft.com/office/drawing/2014/main" id="{1BC192AB-8D67-7746-A2C0-E289C568EA2D}"/>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58249" y="4071920"/>
                <a:ext cx="469900" cy="469900"/>
              </a:xfrm>
              <a:prstGeom prst="rect">
                <a:avLst/>
              </a:prstGeom>
            </p:spPr>
          </p:pic>
          <p:sp>
            <p:nvSpPr>
              <p:cNvPr id="125" name="TextBox 124">
                <a:extLst>
                  <a:ext uri="{FF2B5EF4-FFF2-40B4-BE49-F238E27FC236}">
                    <a16:creationId xmlns:a16="http://schemas.microsoft.com/office/drawing/2014/main" id="{915F30D8-A2F8-B941-88A1-D68CAB185F89}"/>
                  </a:ext>
                </a:extLst>
              </p:cNvPr>
              <p:cNvSpPr txBox="1"/>
              <p:nvPr/>
            </p:nvSpPr>
            <p:spPr>
              <a:xfrm>
                <a:off x="-457753" y="4541820"/>
                <a:ext cx="2301904" cy="400110"/>
              </a:xfrm>
              <a:prstGeom prst="rect">
                <a:avLst/>
              </a:prstGeom>
              <a:noFill/>
            </p:spPr>
            <p:txBody>
              <a:bodyPr wrap="square" rtlCol="0">
                <a:spAutoFit/>
              </a:bodyPr>
              <a:lstStyle/>
              <a:p>
                <a:pPr algn="ctr"/>
                <a:r>
                  <a:rPr lang="en-US" sz="2000" dirty="0"/>
                  <a:t>Existing video</a:t>
                </a:r>
              </a:p>
            </p:txBody>
          </p:sp>
        </p:grpSp>
        <p:grpSp>
          <p:nvGrpSpPr>
            <p:cNvPr id="37" name="Group 36">
              <a:extLst>
                <a:ext uri="{C183D7F6-B498-43B3-948B-1728B52AA6E4}">
                  <adec:decorative xmlns:adec="http://schemas.microsoft.com/office/drawing/2017/decorative" val="1"/>
                </a:ext>
              </a:extLst>
            </p:cNvPr>
            <p:cNvGrpSpPr/>
            <p:nvPr/>
          </p:nvGrpSpPr>
          <p:grpSpPr>
            <a:xfrm>
              <a:off x="6557334" y="1495608"/>
              <a:ext cx="1847088" cy="914400"/>
              <a:chOff x="3102969" y="5477488"/>
              <a:chExt cx="1847088" cy="914400"/>
            </a:xfrm>
          </p:grpSpPr>
          <p:grpSp>
            <p:nvGrpSpPr>
              <p:cNvPr id="35" name="Group 34"/>
              <p:cNvGrpSpPr/>
              <p:nvPr/>
            </p:nvGrpSpPr>
            <p:grpSpPr>
              <a:xfrm>
                <a:off x="3102969" y="5477488"/>
                <a:ext cx="1847088" cy="914400"/>
                <a:chOff x="3102969" y="5477488"/>
                <a:chExt cx="1847088" cy="914400"/>
              </a:xfrm>
            </p:grpSpPr>
            <p:sp>
              <p:nvSpPr>
                <p:cNvPr id="33" name="Flowchart: Process 32">
                  <a:extLst>
                    <a:ext uri="{C183D7F6-B498-43B3-948B-1728B52AA6E4}">
                      <adec:decorative xmlns:adec="http://schemas.microsoft.com/office/drawing/2017/decorative" val="1"/>
                    </a:ext>
                  </a:extLst>
                </p:cNvPr>
                <p:cNvSpPr/>
                <p:nvPr/>
              </p:nvSpPr>
              <p:spPr>
                <a:xfrm>
                  <a:off x="3294993" y="5477488"/>
                  <a:ext cx="1472184" cy="9144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4767177" y="5477488"/>
                  <a:ext cx="182880" cy="914400"/>
                  <a:chOff x="5000244" y="5478471"/>
                  <a:chExt cx="182880" cy="921277"/>
                </a:xfrm>
              </p:grpSpPr>
              <p:grpSp>
                <p:nvGrpSpPr>
                  <p:cNvPr id="32" name="Group 31"/>
                  <p:cNvGrpSpPr/>
                  <p:nvPr/>
                </p:nvGrpSpPr>
                <p:grpSpPr>
                  <a:xfrm>
                    <a:off x="5000244" y="5478471"/>
                    <a:ext cx="182880" cy="182880"/>
                    <a:chOff x="3866869" y="5320862"/>
                    <a:chExt cx="914400" cy="914400"/>
                  </a:xfrm>
                </p:grpSpPr>
                <p:sp>
                  <p:nvSpPr>
                    <p:cNvPr id="28" name="Rectangle 27">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5000244" y="5663070"/>
                    <a:ext cx="182880" cy="182880"/>
                    <a:chOff x="3866869" y="5320862"/>
                    <a:chExt cx="914400" cy="914400"/>
                  </a:xfrm>
                </p:grpSpPr>
                <p:sp>
                  <p:nvSpPr>
                    <p:cNvPr id="96" name="Rectangle 95">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p:cNvGrpSpPr/>
                  <p:nvPr/>
                </p:nvGrpSpPr>
                <p:grpSpPr>
                  <a:xfrm>
                    <a:off x="5000244" y="5847669"/>
                    <a:ext cx="182880" cy="182880"/>
                    <a:chOff x="3866869" y="5320862"/>
                    <a:chExt cx="914400" cy="914400"/>
                  </a:xfrm>
                </p:grpSpPr>
                <p:sp>
                  <p:nvSpPr>
                    <p:cNvPr id="99" name="Rectangle 98">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ounded Rectangle 99">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p:cNvGrpSpPr/>
                  <p:nvPr/>
                </p:nvGrpSpPr>
                <p:grpSpPr>
                  <a:xfrm>
                    <a:off x="5000244" y="6032268"/>
                    <a:ext cx="182880" cy="182880"/>
                    <a:chOff x="3866869" y="5320862"/>
                    <a:chExt cx="914400" cy="914400"/>
                  </a:xfrm>
                </p:grpSpPr>
                <p:sp>
                  <p:nvSpPr>
                    <p:cNvPr id="103" name="Rectangle 102">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 name="Group 105"/>
                  <p:cNvGrpSpPr/>
                  <p:nvPr/>
                </p:nvGrpSpPr>
                <p:grpSpPr>
                  <a:xfrm>
                    <a:off x="5000244" y="6216868"/>
                    <a:ext cx="182880" cy="182880"/>
                    <a:chOff x="3866869" y="5320862"/>
                    <a:chExt cx="914400" cy="914400"/>
                  </a:xfrm>
                </p:grpSpPr>
                <p:sp>
                  <p:nvSpPr>
                    <p:cNvPr id="107" name="Rectangle 106">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107">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0" name="Group 109"/>
                <p:cNvGrpSpPr/>
                <p:nvPr/>
              </p:nvGrpSpPr>
              <p:grpSpPr>
                <a:xfrm>
                  <a:off x="3102969" y="5477488"/>
                  <a:ext cx="182880" cy="914400"/>
                  <a:chOff x="5000244" y="5478471"/>
                  <a:chExt cx="182880" cy="921277"/>
                </a:xfrm>
              </p:grpSpPr>
              <p:grpSp>
                <p:nvGrpSpPr>
                  <p:cNvPr id="111" name="Group 110"/>
                  <p:cNvGrpSpPr/>
                  <p:nvPr/>
                </p:nvGrpSpPr>
                <p:grpSpPr>
                  <a:xfrm>
                    <a:off x="5000244" y="5478471"/>
                    <a:ext cx="182880" cy="182880"/>
                    <a:chOff x="3866869" y="5320862"/>
                    <a:chExt cx="914400" cy="914400"/>
                  </a:xfrm>
                </p:grpSpPr>
                <p:sp>
                  <p:nvSpPr>
                    <p:cNvPr id="131" name="Rectangle 130">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ounded Rectangle 131">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p:cNvGrpSpPr/>
                  <p:nvPr/>
                </p:nvGrpSpPr>
                <p:grpSpPr>
                  <a:xfrm>
                    <a:off x="5000244" y="5663070"/>
                    <a:ext cx="182880" cy="182880"/>
                    <a:chOff x="3866869" y="5320862"/>
                    <a:chExt cx="914400" cy="914400"/>
                  </a:xfrm>
                </p:grpSpPr>
                <p:sp>
                  <p:nvSpPr>
                    <p:cNvPr id="129" name="Rectangle 128">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ounded Rectangle 129">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p:cNvGrpSpPr/>
                  <p:nvPr/>
                </p:nvGrpSpPr>
                <p:grpSpPr>
                  <a:xfrm>
                    <a:off x="5000244" y="5847669"/>
                    <a:ext cx="182880" cy="182880"/>
                    <a:chOff x="3866869" y="5320862"/>
                    <a:chExt cx="914400" cy="914400"/>
                  </a:xfrm>
                </p:grpSpPr>
                <p:sp>
                  <p:nvSpPr>
                    <p:cNvPr id="123" name="Rectangle 122">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ounded Rectangle 123">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p:cNvGrpSpPr/>
                  <p:nvPr/>
                </p:nvGrpSpPr>
                <p:grpSpPr>
                  <a:xfrm>
                    <a:off x="5000244" y="6032268"/>
                    <a:ext cx="182880" cy="182880"/>
                    <a:chOff x="3866869" y="5320862"/>
                    <a:chExt cx="914400" cy="914400"/>
                  </a:xfrm>
                </p:grpSpPr>
                <p:sp>
                  <p:nvSpPr>
                    <p:cNvPr id="121" name="Rectangle 120">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ounded Rectangle 121">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p:cNvGrpSpPr/>
                  <p:nvPr/>
                </p:nvGrpSpPr>
                <p:grpSpPr>
                  <a:xfrm>
                    <a:off x="5000244" y="6216868"/>
                    <a:ext cx="182880" cy="182880"/>
                    <a:chOff x="3866869" y="5320862"/>
                    <a:chExt cx="914400" cy="914400"/>
                  </a:xfrm>
                </p:grpSpPr>
                <p:sp>
                  <p:nvSpPr>
                    <p:cNvPr id="119" name="Rectangle 118">
                      <a:extLst>
                        <a:ext uri="{C183D7F6-B498-43B3-948B-1728B52AA6E4}">
                          <adec:decorative xmlns:adec="http://schemas.microsoft.com/office/drawing/2017/decorative" val="1"/>
                        </a:ext>
                      </a:extLst>
                    </p:cNvPr>
                    <p:cNvSpPr/>
                    <p:nvPr/>
                  </p:nvSpPr>
                  <p:spPr>
                    <a:xfrm>
                      <a:off x="3866869" y="532086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ounded Rectangle 119">
                      <a:extLst>
                        <a:ext uri="{C183D7F6-B498-43B3-948B-1728B52AA6E4}">
                          <adec:decorative xmlns:adec="http://schemas.microsoft.com/office/drawing/2017/decorative" val="1"/>
                        </a:ext>
                      </a:extLst>
                    </p:cNvPr>
                    <p:cNvSpPr/>
                    <p:nvPr/>
                  </p:nvSpPr>
                  <p:spPr>
                    <a:xfrm>
                      <a:off x="3958309" y="5412302"/>
                      <a:ext cx="731520" cy="731520"/>
                    </a:xfrm>
                    <a:prstGeom prst="roundRect">
                      <a:avLst>
                        <a:gd name="adj" fmla="val 312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1" name="TextBox 10"/>
              <p:cNvSpPr txBox="1"/>
              <p:nvPr/>
            </p:nvSpPr>
            <p:spPr>
              <a:xfrm>
                <a:off x="3293780" y="5519190"/>
                <a:ext cx="1465466" cy="830997"/>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H.264</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MOV/MPEG-4</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Max 10 GB</a:t>
                </a:r>
              </a:p>
            </p:txBody>
          </p:sp>
        </p:grpSp>
        <p:grpSp>
          <p:nvGrpSpPr>
            <p:cNvPr id="149" name="Group 148">
              <a:extLst>
                <a:ext uri="{C183D7F6-B498-43B3-948B-1728B52AA6E4}">
                  <adec:decorative xmlns:adec="http://schemas.microsoft.com/office/drawing/2017/decorative" val="1"/>
                </a:ext>
              </a:extLst>
            </p:cNvPr>
            <p:cNvGrpSpPr/>
            <p:nvPr/>
          </p:nvGrpSpPr>
          <p:grpSpPr>
            <a:xfrm>
              <a:off x="6955729" y="4398120"/>
              <a:ext cx="1072750" cy="886813"/>
              <a:chOff x="6980526" y="5110874"/>
              <a:chExt cx="1072750" cy="886813"/>
            </a:xfrm>
          </p:grpSpPr>
          <p:pic>
            <p:nvPicPr>
              <p:cNvPr id="133" name="Graphic 49" descr="Stored videos workflow.">
                <a:extLst>
                  <a:ext uri="{FF2B5EF4-FFF2-40B4-BE49-F238E27FC236}">
                    <a16:creationId xmlns:a16="http://schemas.microsoft.com/office/drawing/2014/main" id="{43C89C6C-4275-2244-93E6-30D96D2FDE2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281951" y="5110874"/>
                <a:ext cx="469900" cy="469900"/>
              </a:xfrm>
              <a:prstGeom prst="rect">
                <a:avLst/>
              </a:prstGeom>
            </p:spPr>
          </p:pic>
          <p:sp>
            <p:nvSpPr>
              <p:cNvPr id="134" name="TextBox 133">
                <a:extLst>
                  <a:ext uri="{FF2B5EF4-FFF2-40B4-BE49-F238E27FC236}">
                    <a16:creationId xmlns:a16="http://schemas.microsoft.com/office/drawing/2014/main" id="{19A327EE-B1A5-7643-A4D5-DCC8A43B5181}"/>
                  </a:ext>
                </a:extLst>
              </p:cNvPr>
              <p:cNvSpPr txBox="1"/>
              <p:nvPr/>
            </p:nvSpPr>
            <p:spPr>
              <a:xfrm>
                <a:off x="6980526" y="5597577"/>
                <a:ext cx="1072750" cy="400110"/>
              </a:xfrm>
              <a:prstGeom prst="rect">
                <a:avLst/>
              </a:prstGeom>
              <a:noFill/>
            </p:spPr>
            <p:txBody>
              <a:bodyPr wrap="square" rtlCol="0">
                <a:spAutoFit/>
              </a:bodyPr>
              <a:lstStyle/>
              <a:p>
                <a:pPr algn="ctr"/>
                <a:r>
                  <a:rPr lang="en-US" sz="2000" dirty="0">
                    <a:solidFill>
                      <a:srgbClr val="232F3E"/>
                    </a:solidFill>
                  </a:rPr>
                  <a:t>Client</a:t>
                </a:r>
              </a:p>
            </p:txBody>
          </p:sp>
        </p:grpSp>
        <p:sp>
          <p:nvSpPr>
            <p:cNvPr id="91" name="TextBox 90"/>
            <p:cNvSpPr txBox="1"/>
            <p:nvPr/>
          </p:nvSpPr>
          <p:spPr>
            <a:xfrm>
              <a:off x="8246317" y="5551102"/>
              <a:ext cx="2121093" cy="338554"/>
            </a:xfrm>
            <a:prstGeom prst="rect">
              <a:avLst/>
            </a:prstGeom>
            <a:noFill/>
          </p:spPr>
          <p:txBody>
            <a:bodyPr wrap="none" rtlCol="0">
              <a:spAutoFit/>
            </a:bodyPr>
            <a:lstStyle/>
            <a:p>
              <a:r>
                <a:rPr lang="en-US" sz="1600" dirty="0"/>
                <a:t>Get detection results</a:t>
              </a:r>
              <a:endParaRPr lang="en-US" sz="1600" dirty="0">
                <a:ea typeface="Amazon Ember Light" panose="020B0403020204020204" pitchFamily="34" charset="0"/>
                <a:cs typeface="Amazon Ember Light" panose="020B0403020204020204" pitchFamily="34" charset="0"/>
              </a:endParaRPr>
            </a:p>
          </p:txBody>
        </p:sp>
        <p:cxnSp>
          <p:nvCxnSpPr>
            <p:cNvPr id="139" name="Elbow Connector 138">
              <a:extLst>
                <a:ext uri="{C183D7F6-B498-43B3-948B-1728B52AA6E4}">
                  <adec:decorative xmlns:adec="http://schemas.microsoft.com/office/drawing/2017/decorative" val="1"/>
                </a:ext>
              </a:extLst>
            </p:cNvPr>
            <p:cNvCxnSpPr>
              <a:stCxn id="9" idx="3"/>
              <a:endCxn id="8" idx="0"/>
            </p:cNvCxnSpPr>
            <p:nvPr/>
          </p:nvCxnSpPr>
          <p:spPr>
            <a:xfrm>
              <a:off x="7715828" y="2760168"/>
              <a:ext cx="3034455" cy="508247"/>
            </a:xfrm>
            <a:prstGeom prst="bentConnector2">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C183D7F6-B498-43B3-948B-1728B52AA6E4}">
                  <adec:decorative xmlns:adec="http://schemas.microsoft.com/office/drawing/2017/decorative" val="1"/>
                </a:ext>
              </a:extLst>
            </p:cNvPr>
            <p:cNvCxnSpPr>
              <a:stCxn id="125" idx="2"/>
              <a:endCxn id="133" idx="0"/>
            </p:cNvCxnSpPr>
            <p:nvPr/>
          </p:nvCxnSpPr>
          <p:spPr>
            <a:xfrm>
              <a:off x="7480878" y="3395228"/>
              <a:ext cx="11226" cy="1002892"/>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303610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p>
          <a:p>
            <a:pPr lvl="1"/>
            <a:r>
              <a:rPr lang="en-US" dirty="0"/>
              <a:t>Describe the use cases for computer vision</a:t>
            </a:r>
          </a:p>
          <a:p>
            <a:pPr lvl="1"/>
            <a:r>
              <a:rPr lang="en-US" dirty="0"/>
              <a:t>Describe the Amazon managed machine learning (ML) services for image and video analysis</a:t>
            </a:r>
          </a:p>
          <a:p>
            <a:pPr lvl="1"/>
            <a:r>
              <a:rPr lang="en-US" dirty="0"/>
              <a:t>List the steps required to prepare a custom dataset for object detection </a:t>
            </a:r>
          </a:p>
          <a:p>
            <a:pPr lvl="1"/>
            <a:r>
              <a:rPr lang="en-US" dirty="0"/>
              <a:t>Describe how Amazon SageMaker Ground Truth can be used to prepare a custom dataset </a:t>
            </a:r>
          </a:p>
          <a:p>
            <a:pPr lvl="1"/>
            <a:r>
              <a:rPr lang="en-US" dirty="0"/>
              <a:t>Use Amazon Rekognition to perform facial detection</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2671968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streaming videos</a:t>
            </a:r>
          </a:p>
        </p:txBody>
      </p:sp>
      <p:sp>
        <p:nvSpPr>
          <p:cNvPr id="68" name="Content Placeholder 67"/>
          <p:cNvSpPr>
            <a:spLocks noGrp="1"/>
          </p:cNvSpPr>
          <p:nvPr>
            <p:ph idx="1"/>
          </p:nvPr>
        </p:nvSpPr>
        <p:spPr>
          <a:xfrm>
            <a:off x="419099" y="1528175"/>
            <a:ext cx="5915437" cy="4648788"/>
          </a:xfrm>
        </p:spPr>
        <p:txBody>
          <a:bodyPr/>
          <a:lstStyle/>
          <a:p>
            <a:pPr marL="0" indent="0">
              <a:buNone/>
            </a:pPr>
            <a:r>
              <a:rPr lang="en-US" dirty="0"/>
              <a:t>Application process:</a:t>
            </a:r>
          </a:p>
          <a:p>
            <a:pPr marL="914400" lvl="1" indent="-457200">
              <a:buFont typeface="+mj-lt"/>
              <a:buAutoNum type="arabicPeriod"/>
            </a:pPr>
            <a:r>
              <a:rPr lang="en-US" dirty="0"/>
              <a:t>Stream video to Amazon Kinesis Video Streams</a:t>
            </a:r>
          </a:p>
          <a:p>
            <a:pPr marL="914400" lvl="1" indent="-457200">
              <a:buFont typeface="+mj-lt"/>
              <a:buAutoNum type="arabicPeriod"/>
            </a:pPr>
            <a:r>
              <a:rPr lang="en-US" dirty="0"/>
              <a:t>Connect Amazon Rekognition Video stream processor</a:t>
            </a:r>
          </a:p>
          <a:p>
            <a:pPr marL="914400" lvl="1" indent="-457200">
              <a:buFont typeface="+mj-lt"/>
              <a:buAutoNum type="arabicPeriod"/>
            </a:pPr>
            <a:r>
              <a:rPr lang="en-US" dirty="0"/>
              <a:t>Read analysis from the Amazon Kinesis data stream</a:t>
            </a:r>
          </a:p>
        </p:txBody>
      </p:sp>
      <p:grpSp>
        <p:nvGrpSpPr>
          <p:cNvPr id="88" name="Group 87" descr="Streaming video workflow."/>
          <p:cNvGrpSpPr/>
          <p:nvPr/>
        </p:nvGrpSpPr>
        <p:grpSpPr>
          <a:xfrm>
            <a:off x="6957769" y="1891180"/>
            <a:ext cx="5108794" cy="4038389"/>
            <a:chOff x="6957769" y="1891180"/>
            <a:chExt cx="5108794" cy="4038389"/>
          </a:xfrm>
        </p:grpSpPr>
        <p:grpSp>
          <p:nvGrpSpPr>
            <p:cNvPr id="71" name="Group 70"/>
            <p:cNvGrpSpPr/>
            <p:nvPr/>
          </p:nvGrpSpPr>
          <p:grpSpPr>
            <a:xfrm>
              <a:off x="9764659" y="3270594"/>
              <a:ext cx="2301904" cy="1056429"/>
              <a:chOff x="6358033" y="2492313"/>
              <a:chExt cx="2301904" cy="1056429"/>
            </a:xfrm>
          </p:grpSpPr>
          <p:sp>
            <p:nvSpPr>
              <p:cNvPr id="86" name="TextBox 85">
                <a:extLst>
                  <a:ext uri="{FF2B5EF4-FFF2-40B4-BE49-F238E27FC236}">
                    <a16:creationId xmlns:a16="http://schemas.microsoft.com/office/drawing/2014/main" id="{915F30D8-A2F8-B941-88A1-D68CAB185F89}"/>
                  </a:ext>
                </a:extLst>
              </p:cNvPr>
              <p:cNvSpPr txBox="1"/>
              <p:nvPr/>
            </p:nvSpPr>
            <p:spPr>
              <a:xfrm>
                <a:off x="6358033" y="3210188"/>
                <a:ext cx="2301904" cy="338554"/>
              </a:xfrm>
              <a:prstGeom prst="rect">
                <a:avLst/>
              </a:prstGeom>
              <a:noFill/>
            </p:spPr>
            <p:txBody>
              <a:bodyPr wrap="square" rtlCol="0">
                <a:spAutoFit/>
              </a:bodyPr>
              <a:lstStyle/>
              <a:p>
                <a:pPr algn="ctr"/>
                <a:r>
                  <a:rPr lang="en-US" sz="1600" dirty="0"/>
                  <a:t>Amazon Rekognition</a:t>
                </a:r>
              </a:p>
            </p:txBody>
          </p:sp>
          <p:pic>
            <p:nvPicPr>
              <p:cNvPr id="87" name="Graphic 29">
                <a:extLst>
                  <a:ext uri="{FF2B5EF4-FFF2-40B4-BE49-F238E27FC236}">
                    <a16:creationId xmlns:a16="http://schemas.microsoft.com/office/drawing/2014/main" id="{F5B51DC2-5414-9B46-B359-E8CB504FCE8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53385" y="2492313"/>
                <a:ext cx="711200" cy="711200"/>
              </a:xfrm>
              <a:prstGeom prst="rect">
                <a:avLst/>
              </a:prstGeom>
            </p:spPr>
          </p:pic>
        </p:grpSp>
        <p:grpSp>
          <p:nvGrpSpPr>
            <p:cNvPr id="72" name="Group 71"/>
            <p:cNvGrpSpPr/>
            <p:nvPr/>
          </p:nvGrpSpPr>
          <p:grpSpPr>
            <a:xfrm>
              <a:off x="8159838" y="1891180"/>
              <a:ext cx="2301904" cy="1306817"/>
              <a:chOff x="838916" y="2400650"/>
              <a:chExt cx="2301904" cy="1306817"/>
            </a:xfrm>
          </p:grpSpPr>
          <p:sp>
            <p:nvSpPr>
              <p:cNvPr id="84" name="TextBox 83">
                <a:extLst>
                  <a:ext uri="{FF2B5EF4-FFF2-40B4-BE49-F238E27FC236}">
                    <a16:creationId xmlns:a16="http://schemas.microsoft.com/office/drawing/2014/main" id="{CC786982-A9CE-C94D-8B29-DFF930FEB357}"/>
                  </a:ext>
                </a:extLst>
              </p:cNvPr>
              <p:cNvSpPr txBox="1"/>
              <p:nvPr/>
            </p:nvSpPr>
            <p:spPr>
              <a:xfrm>
                <a:off x="838916" y="3122692"/>
                <a:ext cx="2301904" cy="584775"/>
              </a:xfrm>
              <a:prstGeom prst="rect">
                <a:avLst/>
              </a:prstGeom>
              <a:noFill/>
            </p:spPr>
            <p:txBody>
              <a:bodyPr wrap="square" rtlCol="0">
                <a:spAutoFit/>
              </a:bodyPr>
              <a:lstStyle/>
              <a:p>
                <a:pPr algn="ctr"/>
                <a:r>
                  <a:rPr lang="en-US" sz="1600" dirty="0"/>
                  <a:t>Amazon Kinesis </a:t>
                </a:r>
              </a:p>
              <a:p>
                <a:pPr algn="ctr"/>
                <a:r>
                  <a:rPr lang="en-US" sz="1600" dirty="0"/>
                  <a:t>Video Streams</a:t>
                </a:r>
              </a:p>
            </p:txBody>
          </p:sp>
          <p:pic>
            <p:nvPicPr>
              <p:cNvPr id="85" name="Graphic 54">
                <a:extLst>
                  <a:ext uri="{FF2B5EF4-FFF2-40B4-BE49-F238E27FC236}">
                    <a16:creationId xmlns:a16="http://schemas.microsoft.com/office/drawing/2014/main" id="{E3DCC949-75E1-C34A-A7C4-9F3B6C2E9E62}"/>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634268" y="2400650"/>
                <a:ext cx="711200" cy="711200"/>
              </a:xfrm>
              <a:prstGeom prst="rect">
                <a:avLst/>
              </a:prstGeom>
            </p:spPr>
          </p:pic>
        </p:grpSp>
        <p:grpSp>
          <p:nvGrpSpPr>
            <p:cNvPr id="73" name="Group 72"/>
            <p:cNvGrpSpPr/>
            <p:nvPr/>
          </p:nvGrpSpPr>
          <p:grpSpPr>
            <a:xfrm>
              <a:off x="8133813" y="4591034"/>
              <a:ext cx="2353955" cy="1338535"/>
              <a:chOff x="2985077" y="3517965"/>
              <a:chExt cx="2353955" cy="1338535"/>
            </a:xfrm>
          </p:grpSpPr>
          <p:pic>
            <p:nvPicPr>
              <p:cNvPr id="82" name="Graphic 34">
                <a:extLst>
                  <a:ext uri="{FF2B5EF4-FFF2-40B4-BE49-F238E27FC236}">
                    <a16:creationId xmlns:a16="http://schemas.microsoft.com/office/drawing/2014/main" id="{D600CB2C-464D-F142-974B-4056F525EC19}"/>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859562" y="3517965"/>
                <a:ext cx="711200" cy="711200"/>
              </a:xfrm>
              <a:prstGeom prst="rect">
                <a:avLst/>
              </a:prstGeom>
            </p:spPr>
          </p:pic>
          <p:sp>
            <p:nvSpPr>
              <p:cNvPr id="83" name="TextBox 82">
                <a:extLst>
                  <a:ext uri="{FF2B5EF4-FFF2-40B4-BE49-F238E27FC236}">
                    <a16:creationId xmlns:a16="http://schemas.microsoft.com/office/drawing/2014/main" id="{11955652-CFE7-6946-A144-229D31AE6E2D}"/>
                  </a:ext>
                </a:extLst>
              </p:cNvPr>
              <p:cNvSpPr txBox="1"/>
              <p:nvPr/>
            </p:nvSpPr>
            <p:spPr>
              <a:xfrm>
                <a:off x="2985077" y="4271725"/>
                <a:ext cx="2353955" cy="584775"/>
              </a:xfrm>
              <a:prstGeom prst="rect">
                <a:avLst/>
              </a:prstGeom>
              <a:noFill/>
            </p:spPr>
            <p:txBody>
              <a:bodyPr wrap="square" rtlCol="0">
                <a:spAutoFit/>
              </a:bodyPr>
              <a:lstStyle/>
              <a:p>
                <a:pPr algn="ctr"/>
                <a:r>
                  <a:rPr lang="en-US" sz="1600" dirty="0">
                    <a:solidFill>
                      <a:srgbClr val="000000"/>
                    </a:solidFill>
                    <a:ea typeface="Amazon Ember" panose="020B0603020204020204" pitchFamily="34" charset="0"/>
                    <a:cs typeface="Amazon Ember" panose="020B0603020204020204" pitchFamily="34" charset="0"/>
                  </a:rPr>
                  <a:t>Amazon Kinesis</a:t>
                </a:r>
              </a:p>
              <a:p>
                <a:pPr algn="ctr"/>
                <a:r>
                  <a:rPr lang="en-US" sz="1600" dirty="0">
                    <a:solidFill>
                      <a:srgbClr val="000000"/>
                    </a:solidFill>
                    <a:ea typeface="Amazon Ember" panose="020B0603020204020204" pitchFamily="34" charset="0"/>
                    <a:cs typeface="Amazon Ember" panose="020B0603020204020204" pitchFamily="34" charset="0"/>
                  </a:rPr>
                  <a:t>Data Streams</a:t>
                </a:r>
                <a:endParaRPr lang="en-US" sz="1600" dirty="0">
                  <a:ea typeface="Amazon Ember" panose="020B0603020204020204" pitchFamily="34" charset="0"/>
                  <a:cs typeface="Amazon Ember" panose="020B0603020204020204" pitchFamily="34" charset="0"/>
                </a:endParaRPr>
              </a:p>
            </p:txBody>
          </p:sp>
        </p:grpSp>
        <p:pic>
          <p:nvPicPr>
            <p:cNvPr id="74" name="Picture 73">
              <a:extLs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45737" y="1964726"/>
              <a:ext cx="896815" cy="555047"/>
            </a:xfrm>
            <a:prstGeom prst="rect">
              <a:avLst/>
            </a:prstGeom>
          </p:spPr>
        </p:pic>
        <p:cxnSp>
          <p:nvCxnSpPr>
            <p:cNvPr id="75" name="Straight Connector 74">
              <a:extLst>
                <a:ext uri="{C183D7F6-B498-43B3-948B-1728B52AA6E4}">
                  <adec:decorative xmlns:adec="http://schemas.microsoft.com/office/drawing/2017/decorative" val="1"/>
                </a:ext>
              </a:extLst>
            </p:cNvPr>
            <p:cNvCxnSpPr>
              <a:stCxn id="85" idx="1"/>
              <a:endCxn id="74" idx="3"/>
            </p:cNvCxnSpPr>
            <p:nvPr/>
          </p:nvCxnSpPr>
          <p:spPr>
            <a:xfrm flipH="1" flipV="1">
              <a:off x="7942552" y="2242250"/>
              <a:ext cx="1012638" cy="4530"/>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6957769" y="4696518"/>
              <a:ext cx="1072750" cy="867030"/>
              <a:chOff x="8438398" y="2981627"/>
              <a:chExt cx="1072750" cy="867030"/>
            </a:xfrm>
          </p:grpSpPr>
          <p:pic>
            <p:nvPicPr>
              <p:cNvPr id="80"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739823" y="2981627"/>
                <a:ext cx="469900" cy="469900"/>
              </a:xfrm>
              <a:prstGeom prst="rect">
                <a:avLst/>
              </a:prstGeom>
            </p:spPr>
          </p:pic>
          <p:sp>
            <p:nvSpPr>
              <p:cNvPr id="81" name="TextBox 80">
                <a:extLst>
                  <a:ext uri="{FF2B5EF4-FFF2-40B4-BE49-F238E27FC236}">
                    <a16:creationId xmlns:a16="http://schemas.microsoft.com/office/drawing/2014/main" id="{19A327EE-B1A5-7643-A4D5-DCC8A43B5181}"/>
                  </a:ext>
                </a:extLst>
              </p:cNvPr>
              <p:cNvSpPr txBox="1"/>
              <p:nvPr/>
            </p:nvSpPr>
            <p:spPr>
              <a:xfrm>
                <a:off x="8438398" y="3510103"/>
                <a:ext cx="1072750" cy="338554"/>
              </a:xfrm>
              <a:prstGeom prst="rect">
                <a:avLst/>
              </a:prstGeom>
              <a:noFill/>
            </p:spPr>
            <p:txBody>
              <a:bodyPr wrap="square" rtlCol="0">
                <a:spAutoFit/>
              </a:bodyPr>
              <a:lstStyle/>
              <a:p>
                <a:pPr algn="ctr"/>
                <a:r>
                  <a:rPr lang="en-US" sz="1600" dirty="0">
                    <a:solidFill>
                      <a:srgbClr val="232F3E"/>
                    </a:solidFill>
                  </a:rPr>
                  <a:t>Client</a:t>
                </a:r>
              </a:p>
            </p:txBody>
          </p:sp>
        </p:grpSp>
        <p:cxnSp>
          <p:nvCxnSpPr>
            <p:cNvPr id="77" name="Straight Connector 76">
              <a:extLst>
                <a:ext uri="{C183D7F6-B498-43B3-948B-1728B52AA6E4}">
                  <adec:decorative xmlns:adec="http://schemas.microsoft.com/office/drawing/2017/decorative" val="1"/>
                </a:ext>
              </a:extLst>
            </p:cNvPr>
            <p:cNvCxnSpPr>
              <a:stCxn id="80" idx="3"/>
              <a:endCxn id="82" idx="1"/>
            </p:cNvCxnSpPr>
            <p:nvPr/>
          </p:nvCxnSpPr>
          <p:spPr>
            <a:xfrm>
              <a:off x="7729094" y="4931468"/>
              <a:ext cx="1279204" cy="15166"/>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C183D7F6-B498-43B3-948B-1728B52AA6E4}">
                  <adec:decorative xmlns:adec="http://schemas.microsoft.com/office/drawing/2017/decorative" val="1"/>
                </a:ext>
              </a:extLst>
            </p:cNvPr>
            <p:cNvCxnSpPr>
              <a:stCxn id="86" idx="2"/>
              <a:endCxn id="82" idx="3"/>
            </p:cNvCxnSpPr>
            <p:nvPr/>
          </p:nvCxnSpPr>
          <p:spPr>
            <a:xfrm rot="5400000">
              <a:off x="10007750" y="4038772"/>
              <a:ext cx="619611" cy="1196113"/>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C183D7F6-B498-43B3-948B-1728B52AA6E4}">
                  <adec:decorative xmlns:adec="http://schemas.microsoft.com/office/drawing/2017/decorative" val="1"/>
                </a:ext>
              </a:extLst>
            </p:cNvPr>
            <p:cNvCxnSpPr>
              <a:stCxn id="85" idx="3"/>
              <a:endCxn id="87" idx="0"/>
            </p:cNvCxnSpPr>
            <p:nvPr/>
          </p:nvCxnSpPr>
          <p:spPr>
            <a:xfrm>
              <a:off x="9666390" y="2246780"/>
              <a:ext cx="1249221" cy="10238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194564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You can use Amazon Rekognition for image and video analysis that uses proven, highly scalable, deep learning technology that doesn’t require machine learning expertise</a:t>
            </a:r>
          </a:p>
          <a:p>
            <a:r>
              <a:rPr lang="en-US" sz="2400" dirty="0"/>
              <a:t>Provides image and video detection of faces, sentiment, text, unsafe content, and library search</a:t>
            </a:r>
          </a:p>
          <a:p>
            <a:r>
              <a:rPr lang="en-US" sz="2400" dirty="0"/>
              <a:t>Is integrated into other AWS services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31</a:t>
            </a:fld>
            <a:endParaRPr lang="en-US" dirty="0"/>
          </a:p>
        </p:txBody>
      </p:sp>
    </p:spTree>
    <p:custDataLst>
      <p:tags r:id="rId1"/>
    </p:custDataLst>
    <p:extLst>
      <p:ext uri="{BB962C8B-B14F-4D97-AF65-F5344CB8AC3E}">
        <p14:creationId xmlns:p14="http://schemas.microsoft.com/office/powerpoint/2010/main" val="3257657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5: Introducing Computer Vision</a:t>
            </a:r>
          </a:p>
        </p:txBody>
      </p:sp>
      <p:sp>
        <p:nvSpPr>
          <p:cNvPr id="2" name="Title 1"/>
          <p:cNvSpPr>
            <a:spLocks noGrp="1"/>
          </p:cNvSpPr>
          <p:nvPr>
            <p:ph type="title"/>
          </p:nvPr>
        </p:nvSpPr>
        <p:spPr/>
        <p:txBody>
          <a:bodyPr>
            <a:noAutofit/>
          </a:bodyPr>
          <a:lstStyle/>
          <a:p>
            <a:r>
              <a:rPr lang="en-US" sz="4000" dirty="0">
                <a:latin typeface="+mj-lt"/>
              </a:rPr>
              <a:t>Section 3: Preparing custom datasets for computer vision</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487871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DA4C5-ABF1-8841-9056-3EE03FCCB9DC}"/>
              </a:ext>
            </a:extLst>
          </p:cNvPr>
          <p:cNvSpPr>
            <a:spLocks noGrp="1"/>
          </p:cNvSpPr>
          <p:nvPr>
            <p:ph type="title"/>
          </p:nvPr>
        </p:nvSpPr>
        <p:spPr/>
        <p:txBody>
          <a:bodyPr/>
          <a:lstStyle/>
          <a:p>
            <a:r>
              <a:rPr lang="en-US" dirty="0"/>
              <a:t>Video analysis, labels, Ben, and Metric</a:t>
            </a:r>
          </a:p>
        </p:txBody>
      </p:sp>
      <p:sp>
        <p:nvSpPr>
          <p:cNvPr id="3" name="Text Placeholder 2">
            <a:extLst>
              <a:ext uri="{FF2B5EF4-FFF2-40B4-BE49-F238E27FC236}">
                <a16:creationId xmlns:a16="http://schemas.microsoft.com/office/drawing/2014/main" id="{D35F8B65-4842-400F-B454-753507C41E7D}"/>
              </a:ext>
            </a:extLst>
          </p:cNvPr>
          <p:cNvSpPr>
            <a:spLocks noGrp="1"/>
          </p:cNvSpPr>
          <p:nvPr>
            <p:ph type="body" sz="quarter" idx="15"/>
          </p:nvPr>
        </p:nvSpPr>
        <p:spPr/>
        <p:txBody>
          <a:bodyPr/>
          <a:lstStyle/>
          <a:p>
            <a:pPr algn="ctr"/>
            <a:r>
              <a:rPr lang="en-US" sz="2800" dirty="0">
                <a:latin typeface="+mn-lt"/>
              </a:rPr>
              <a:t>AWS DeepLens Powered Cat Flap</a:t>
            </a:r>
          </a:p>
        </p:txBody>
      </p:sp>
      <p:pic>
        <p:nvPicPr>
          <p:cNvPr id="6" name="Online Media 5" descr="AWS DeepLens Powered Cat Flap">
            <a:hlinkClick r:id="" action="ppaction://media"/>
            <a:hlinkHover r:id="" action="ppaction://ole?verb=0"/>
            <a:extLst>
              <a:ext uri="{FF2B5EF4-FFF2-40B4-BE49-F238E27FC236}">
                <a16:creationId xmlns:a16="http://schemas.microsoft.com/office/drawing/2014/main" id="{D939BE06-72D8-C942-BFE2-BB4A931EE72A}"/>
              </a:ext>
            </a:extLst>
          </p:cNvPr>
          <p:cNvPicPr>
            <a:picLocks noGrp="1" noRot="1" noChangeAspect="1"/>
          </p:cNvPicPr>
          <p:nvPr>
            <p:ph idx="14"/>
            <a:videoFile r:link="rId2"/>
          </p:nvPr>
        </p:nvPicPr>
        <p:blipFill>
          <a:blip r:embed="rId5"/>
          <a:stretch>
            <a:fillRect/>
          </a:stretch>
        </p:blipFill>
        <p:spPr>
          <a:xfrm>
            <a:off x="3040063" y="2393950"/>
            <a:ext cx="6092825" cy="3427413"/>
          </a:xfrm>
          <a:prstGeom prst="rect">
            <a:avLst/>
          </a:prstGeom>
        </p:spPr>
      </p:pic>
      <p:sp>
        <p:nvSpPr>
          <p:cNvPr id="4" name="Footer Placeholder 3">
            <a:extLst>
              <a:ext uri="{FF2B5EF4-FFF2-40B4-BE49-F238E27FC236}">
                <a16:creationId xmlns:a16="http://schemas.microsoft.com/office/drawing/2014/main" id="{9C778EE1-92E4-2D44-8058-674BCF0F3DA2}"/>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46D0319C-3E6D-214D-A29D-ADAA7C8B5EE6}"/>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11287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Models need training on domain</a:t>
            </a:r>
          </a:p>
        </p:txBody>
      </p:sp>
      <p:pic>
        <p:nvPicPr>
          <p:cNvPr id="12" name="Picture 11">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795267" y="2398046"/>
            <a:ext cx="3711713" cy="2783785"/>
          </a:xfrm>
          <a:prstGeom prst="rect">
            <a:avLst/>
          </a:prstGeom>
        </p:spPr>
      </p:pic>
      <p:graphicFrame>
        <p:nvGraphicFramePr>
          <p:cNvPr id="6" name="Table 5"/>
          <p:cNvGraphicFramePr>
            <a:graphicFrameLocks noGrp="1"/>
          </p:cNvGraphicFramePr>
          <p:nvPr>
            <p:extLst/>
          </p:nvPr>
        </p:nvGraphicFramePr>
        <p:xfrm>
          <a:off x="7055184" y="1564899"/>
          <a:ext cx="2991184" cy="4450080"/>
        </p:xfrm>
        <a:graphic>
          <a:graphicData uri="http://schemas.openxmlformats.org/drawingml/2006/table">
            <a:tbl>
              <a:tblPr bandRow="1">
                <a:tableStyleId>{5C22544A-7EE6-4342-B048-85BDC9FD1C3A}</a:tableStyleId>
              </a:tblPr>
              <a:tblGrid>
                <a:gridCol w="2004595">
                  <a:extLst>
                    <a:ext uri="{9D8B030D-6E8A-4147-A177-3AD203B41FA5}">
                      <a16:colId xmlns:a16="http://schemas.microsoft.com/office/drawing/2014/main" val="3992542326"/>
                    </a:ext>
                  </a:extLst>
                </a:gridCol>
                <a:gridCol w="986589">
                  <a:extLst>
                    <a:ext uri="{9D8B030D-6E8A-4147-A177-3AD203B41FA5}">
                      <a16:colId xmlns:a16="http://schemas.microsoft.com/office/drawing/2014/main" val="878646812"/>
                    </a:ext>
                  </a:extLst>
                </a:gridCol>
              </a:tblGrid>
              <a:tr h="370840">
                <a:tc>
                  <a:txBody>
                    <a:bodyPr/>
                    <a:lstStyle/>
                    <a:p>
                      <a:r>
                        <a:rPr lang="en-US" dirty="0"/>
                        <a:t>Wood</a:t>
                      </a:r>
                    </a:p>
                  </a:txBody>
                  <a:tcPr/>
                </a:tc>
                <a:tc>
                  <a:txBody>
                    <a:bodyPr/>
                    <a:lstStyle/>
                    <a:p>
                      <a:r>
                        <a:rPr lang="en-US" dirty="0"/>
                        <a:t>97%</a:t>
                      </a:r>
                    </a:p>
                  </a:txBody>
                  <a:tcPr/>
                </a:tc>
                <a:extLst>
                  <a:ext uri="{0D108BD9-81ED-4DB2-BD59-A6C34878D82A}">
                    <a16:rowId xmlns:a16="http://schemas.microsoft.com/office/drawing/2014/main" val="412786277"/>
                  </a:ext>
                </a:extLst>
              </a:tr>
              <a:tr h="370840">
                <a:tc>
                  <a:txBody>
                    <a:bodyPr/>
                    <a:lstStyle/>
                    <a:p>
                      <a:r>
                        <a:rPr lang="en-US" dirty="0"/>
                        <a:t>Canvas</a:t>
                      </a:r>
                    </a:p>
                  </a:txBody>
                  <a:tcPr/>
                </a:tc>
                <a:tc>
                  <a:txBody>
                    <a:bodyPr/>
                    <a:lstStyle/>
                    <a:p>
                      <a:r>
                        <a:rPr lang="en-US" dirty="0"/>
                        <a:t>88.7%</a:t>
                      </a:r>
                    </a:p>
                  </a:txBody>
                  <a:tcPr/>
                </a:tc>
                <a:extLst>
                  <a:ext uri="{0D108BD9-81ED-4DB2-BD59-A6C34878D82A}">
                    <a16:rowId xmlns:a16="http://schemas.microsoft.com/office/drawing/2014/main" val="3399721688"/>
                  </a:ext>
                </a:extLst>
              </a:tr>
              <a:tr h="370840">
                <a:tc>
                  <a:txBody>
                    <a:bodyPr/>
                    <a:lstStyle/>
                    <a:p>
                      <a:r>
                        <a:rPr lang="en-US" dirty="0"/>
                        <a:t>Text</a:t>
                      </a:r>
                    </a:p>
                  </a:txBody>
                  <a:tcPr/>
                </a:tc>
                <a:tc>
                  <a:txBody>
                    <a:bodyPr/>
                    <a:lstStyle/>
                    <a:p>
                      <a:r>
                        <a:rPr lang="en-US" dirty="0"/>
                        <a:t>84.7%</a:t>
                      </a:r>
                    </a:p>
                  </a:txBody>
                  <a:tcPr/>
                </a:tc>
                <a:extLst>
                  <a:ext uri="{0D108BD9-81ED-4DB2-BD59-A6C34878D82A}">
                    <a16:rowId xmlns:a16="http://schemas.microsoft.com/office/drawing/2014/main" val="351594388"/>
                  </a:ext>
                </a:extLst>
              </a:tr>
              <a:tr h="370840">
                <a:tc>
                  <a:txBody>
                    <a:bodyPr/>
                    <a:lstStyle/>
                    <a:p>
                      <a:r>
                        <a:rPr lang="en-US" dirty="0"/>
                        <a:t>Envelope</a:t>
                      </a:r>
                    </a:p>
                  </a:txBody>
                  <a:tcPr/>
                </a:tc>
                <a:tc>
                  <a:txBody>
                    <a:bodyPr/>
                    <a:lstStyle/>
                    <a:p>
                      <a:r>
                        <a:rPr lang="en-US" dirty="0"/>
                        <a:t>71.7%</a:t>
                      </a:r>
                    </a:p>
                  </a:txBody>
                  <a:tcPr/>
                </a:tc>
                <a:extLst>
                  <a:ext uri="{0D108BD9-81ED-4DB2-BD59-A6C34878D82A}">
                    <a16:rowId xmlns:a16="http://schemas.microsoft.com/office/drawing/2014/main" val="3888172201"/>
                  </a:ext>
                </a:extLst>
              </a:tr>
              <a:tr h="370840">
                <a:tc>
                  <a:txBody>
                    <a:bodyPr/>
                    <a:lstStyle/>
                    <a:p>
                      <a:r>
                        <a:rPr lang="en-US" dirty="0"/>
                        <a:t>Greeting Card </a:t>
                      </a:r>
                    </a:p>
                  </a:txBody>
                  <a:tcPr/>
                </a:tc>
                <a:tc>
                  <a:txBody>
                    <a:bodyPr/>
                    <a:lstStyle/>
                    <a:p>
                      <a:r>
                        <a:rPr lang="en-US" dirty="0"/>
                        <a:t>70.4%</a:t>
                      </a:r>
                    </a:p>
                  </a:txBody>
                  <a:tcPr/>
                </a:tc>
                <a:extLst>
                  <a:ext uri="{0D108BD9-81ED-4DB2-BD59-A6C34878D82A}">
                    <a16:rowId xmlns:a16="http://schemas.microsoft.com/office/drawing/2014/main" val="3111847434"/>
                  </a:ext>
                </a:extLst>
              </a:tr>
              <a:tr h="370840">
                <a:tc>
                  <a:txBody>
                    <a:bodyPr/>
                    <a:lstStyle/>
                    <a:p>
                      <a:r>
                        <a:rPr lang="en-US" dirty="0"/>
                        <a:t>Mail</a:t>
                      </a:r>
                    </a:p>
                  </a:txBody>
                  <a:tcPr/>
                </a:tc>
                <a:tc>
                  <a:txBody>
                    <a:bodyPr/>
                    <a:lstStyle/>
                    <a:p>
                      <a:r>
                        <a:rPr lang="en-US" dirty="0"/>
                        <a:t>70.4%</a:t>
                      </a:r>
                    </a:p>
                  </a:txBody>
                  <a:tcPr/>
                </a:tc>
                <a:extLst>
                  <a:ext uri="{0D108BD9-81ED-4DB2-BD59-A6C34878D82A}">
                    <a16:rowId xmlns:a16="http://schemas.microsoft.com/office/drawing/2014/main" val="1310676153"/>
                  </a:ext>
                </a:extLst>
              </a:tr>
              <a:tr h="370840">
                <a:tc>
                  <a:txBody>
                    <a:bodyPr/>
                    <a:lstStyle/>
                    <a:p>
                      <a:r>
                        <a:rPr lang="en-US" dirty="0"/>
                        <a:t>Hardwood</a:t>
                      </a:r>
                    </a:p>
                  </a:txBody>
                  <a:tcPr/>
                </a:tc>
                <a:tc>
                  <a:txBody>
                    <a:bodyPr/>
                    <a:lstStyle/>
                    <a:p>
                      <a:r>
                        <a:rPr lang="en-US" dirty="0"/>
                        <a:t>60.6%</a:t>
                      </a:r>
                    </a:p>
                  </a:txBody>
                  <a:tcPr/>
                </a:tc>
                <a:extLst>
                  <a:ext uri="{0D108BD9-81ED-4DB2-BD59-A6C34878D82A}">
                    <a16:rowId xmlns:a16="http://schemas.microsoft.com/office/drawing/2014/main" val="993886492"/>
                  </a:ext>
                </a:extLst>
              </a:tr>
              <a:tr h="370840">
                <a:tc>
                  <a:txBody>
                    <a:bodyPr/>
                    <a:lstStyle/>
                    <a:p>
                      <a:r>
                        <a:rPr lang="en-US" baseline="0" dirty="0"/>
                        <a:t>Plywood</a:t>
                      </a:r>
                      <a:endParaRPr lang="en-US" dirty="0"/>
                    </a:p>
                  </a:txBody>
                  <a:tcPr/>
                </a:tc>
                <a:tc>
                  <a:txBody>
                    <a:bodyPr/>
                    <a:lstStyle/>
                    <a:p>
                      <a:r>
                        <a:rPr lang="en-US" dirty="0"/>
                        <a:t>60.4%</a:t>
                      </a:r>
                    </a:p>
                  </a:txBody>
                  <a:tcPr/>
                </a:tc>
                <a:extLst>
                  <a:ext uri="{0D108BD9-81ED-4DB2-BD59-A6C34878D82A}">
                    <a16:rowId xmlns:a16="http://schemas.microsoft.com/office/drawing/2014/main" val="1223616392"/>
                  </a:ext>
                </a:extLst>
              </a:tr>
              <a:tr h="370840">
                <a:tc>
                  <a:txBody>
                    <a:bodyPr/>
                    <a:lstStyle/>
                    <a:p>
                      <a:r>
                        <a:rPr lang="en-US" baseline="0" dirty="0"/>
                        <a:t>Paper</a:t>
                      </a:r>
                      <a:endParaRPr lang="en-US" dirty="0"/>
                    </a:p>
                  </a:txBody>
                  <a:tcPr/>
                </a:tc>
                <a:tc>
                  <a:txBody>
                    <a:bodyPr/>
                    <a:lstStyle/>
                    <a:p>
                      <a:r>
                        <a:rPr lang="en-US" dirty="0"/>
                        <a:t>57.7%</a:t>
                      </a:r>
                    </a:p>
                  </a:txBody>
                  <a:tcPr/>
                </a:tc>
                <a:extLst>
                  <a:ext uri="{0D108BD9-81ED-4DB2-BD59-A6C34878D82A}">
                    <a16:rowId xmlns:a16="http://schemas.microsoft.com/office/drawing/2014/main" val="1497376009"/>
                  </a:ext>
                </a:extLst>
              </a:tr>
              <a:tr h="370840">
                <a:tc>
                  <a:txBody>
                    <a:bodyPr/>
                    <a:lstStyle/>
                    <a:p>
                      <a:r>
                        <a:rPr lang="en-US" baseline="0" dirty="0"/>
                        <a:t>Advertisement</a:t>
                      </a:r>
                      <a:endParaRPr lang="en-US" dirty="0"/>
                    </a:p>
                  </a:txBody>
                  <a:tcPr/>
                </a:tc>
                <a:tc>
                  <a:txBody>
                    <a:bodyPr/>
                    <a:lstStyle/>
                    <a:p>
                      <a:r>
                        <a:rPr lang="en-US" dirty="0"/>
                        <a:t>55.8%</a:t>
                      </a:r>
                    </a:p>
                  </a:txBody>
                  <a:tcPr/>
                </a:tc>
                <a:extLst>
                  <a:ext uri="{0D108BD9-81ED-4DB2-BD59-A6C34878D82A}">
                    <a16:rowId xmlns:a16="http://schemas.microsoft.com/office/drawing/2014/main" val="3156499854"/>
                  </a:ext>
                </a:extLst>
              </a:tr>
              <a:tr h="370840">
                <a:tc>
                  <a:txBody>
                    <a:bodyPr/>
                    <a:lstStyle/>
                    <a:p>
                      <a:r>
                        <a:rPr lang="en-US" baseline="0" dirty="0"/>
                        <a:t>Poster</a:t>
                      </a:r>
                      <a:endParaRPr lang="en-US" dirty="0"/>
                    </a:p>
                  </a:txBody>
                  <a:tcPr/>
                </a:tc>
                <a:tc>
                  <a:txBody>
                    <a:bodyPr/>
                    <a:lstStyle/>
                    <a:p>
                      <a:r>
                        <a:rPr lang="en-US" dirty="0"/>
                        <a:t>55.8%</a:t>
                      </a:r>
                    </a:p>
                  </a:txBody>
                  <a:tcPr/>
                </a:tc>
                <a:extLst>
                  <a:ext uri="{0D108BD9-81ED-4DB2-BD59-A6C34878D82A}">
                    <a16:rowId xmlns:a16="http://schemas.microsoft.com/office/drawing/2014/main" val="4007921649"/>
                  </a:ext>
                </a:extLst>
              </a:tr>
              <a:tr h="370840">
                <a:tc>
                  <a:txBody>
                    <a:bodyPr/>
                    <a:lstStyle/>
                    <a:p>
                      <a:r>
                        <a:rPr lang="en-US" baseline="0" dirty="0"/>
                        <a:t>Art</a:t>
                      </a:r>
                      <a:endParaRPr lang="en-US" dirty="0"/>
                    </a:p>
                  </a:txBody>
                  <a:tcPr/>
                </a:tc>
                <a:tc>
                  <a:txBody>
                    <a:bodyPr/>
                    <a:lstStyle/>
                    <a:p>
                      <a:r>
                        <a:rPr lang="en-US" dirty="0"/>
                        <a:t>55.6%</a:t>
                      </a:r>
                    </a:p>
                  </a:txBody>
                  <a:tcPr/>
                </a:tc>
                <a:extLst>
                  <a:ext uri="{0D108BD9-81ED-4DB2-BD59-A6C34878D82A}">
                    <a16:rowId xmlns:a16="http://schemas.microsoft.com/office/drawing/2014/main" val="2441780167"/>
                  </a:ext>
                </a:extLst>
              </a:tr>
            </a:tbl>
          </a:graphicData>
        </a:graphic>
      </p:graphicFrame>
      <p:cxnSp>
        <p:nvCxnSpPr>
          <p:cNvPr id="8" name="Straight Arrow Connector 7">
            <a:extLst>
              <a:ext uri="{C183D7F6-B498-43B3-948B-1728B52AA6E4}">
                <adec:decorative xmlns:adec="http://schemas.microsoft.com/office/drawing/2017/decorative" val="1"/>
              </a:ext>
            </a:extLst>
          </p:cNvPr>
          <p:cNvCxnSpPr>
            <a:stCxn id="12" idx="0"/>
            <a:endCxn id="6" idx="1"/>
          </p:cNvCxnSpPr>
          <p:nvPr/>
        </p:nvCxnSpPr>
        <p:spPr>
          <a:xfrm>
            <a:off x="4043016" y="3789939"/>
            <a:ext cx="30121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EAF5E8A-3BE6-49C7-86F6-06C99BCB981E}"/>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569524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Amazon Rekognition Custom Labels</a:t>
            </a:r>
          </a:p>
        </p:txBody>
      </p:sp>
      <p:sp>
        <p:nvSpPr>
          <p:cNvPr id="6" name="Content Placeholder 5"/>
          <p:cNvSpPr>
            <a:spLocks noGrp="1"/>
          </p:cNvSpPr>
          <p:nvPr>
            <p:ph idx="1"/>
          </p:nvPr>
        </p:nvSpPr>
        <p:spPr/>
        <p:txBody>
          <a:bodyPr/>
          <a:lstStyle/>
          <a:p>
            <a:r>
              <a:rPr lang="en-US" dirty="0"/>
              <a:t>Use for – </a:t>
            </a:r>
          </a:p>
          <a:p>
            <a:pPr lvl="1"/>
            <a:r>
              <a:rPr lang="en-US" dirty="0"/>
              <a:t>Search for logos</a:t>
            </a:r>
          </a:p>
          <a:p>
            <a:pPr lvl="1"/>
            <a:r>
              <a:rPr lang="en-US" dirty="0"/>
              <a:t>Identify products</a:t>
            </a:r>
          </a:p>
          <a:p>
            <a:pPr lvl="1"/>
            <a:r>
              <a:rPr lang="en-US" dirty="0"/>
              <a:t>Identify machine parts</a:t>
            </a:r>
          </a:p>
          <a:p>
            <a:pPr lvl="1"/>
            <a:r>
              <a:rPr lang="en-US" dirty="0"/>
              <a:t>Distinguish between healthy and infected plants</a:t>
            </a:r>
          </a:p>
          <a:p>
            <a:r>
              <a:rPr lang="en-US" dirty="0"/>
              <a:t>Almost all vision solutions start with an existing model</a:t>
            </a:r>
          </a:p>
          <a:p>
            <a:r>
              <a:rPr lang="en-US" dirty="0"/>
              <a:t>Benefits – </a:t>
            </a:r>
          </a:p>
          <a:p>
            <a:pPr lvl="1"/>
            <a:r>
              <a:rPr lang="en-US" dirty="0"/>
              <a:t>Simplified data labeling</a:t>
            </a:r>
          </a:p>
          <a:p>
            <a:pPr lvl="1"/>
            <a:r>
              <a:rPr lang="en-US" dirty="0"/>
              <a:t>Automated machine learning</a:t>
            </a:r>
          </a:p>
          <a:p>
            <a:pPr lvl="1"/>
            <a:r>
              <a:rPr lang="en-US" dirty="0"/>
              <a:t>Simplified model evaluation, inference, and feedback</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0A1C9279-2146-4B71-9792-4B01706CEE85}"/>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3271621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labeling process</a:t>
            </a:r>
          </a:p>
        </p:txBody>
      </p:sp>
      <p:cxnSp>
        <p:nvCxnSpPr>
          <p:cNvPr id="13" name="Straight Arrow Connector 12">
            <a:extLst>
              <a:ext uri="{C183D7F6-B498-43B3-948B-1728B52AA6E4}">
                <adec:decorative xmlns:adec="http://schemas.microsoft.com/office/drawing/2017/decorative" val="1"/>
              </a:ext>
            </a:extLst>
          </p:cNvPr>
          <p:cNvCxnSpPr>
            <a:stCxn id="6" idx="3"/>
            <a:endCxn id="7" idx="1"/>
          </p:cNvCxnSpPr>
          <p:nvPr/>
        </p:nvCxnSpPr>
        <p:spPr>
          <a:xfrm>
            <a:off x="1926368" y="2117992"/>
            <a:ext cx="838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C183D7F6-B498-43B3-948B-1728B52AA6E4}">
                <adec:decorative xmlns:adec="http://schemas.microsoft.com/office/drawing/2017/decorative" val="1"/>
              </a:ext>
            </a:extLst>
          </p:cNvPr>
          <p:cNvCxnSpPr>
            <a:cxnSpLocks/>
            <a:stCxn id="7" idx="3"/>
          </p:cNvCxnSpPr>
          <p:nvPr/>
        </p:nvCxnSpPr>
        <p:spPr>
          <a:xfrm>
            <a:off x="4165394" y="2117992"/>
            <a:ext cx="685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C183D7F6-B498-43B3-948B-1728B52AA6E4}">
                <adec:decorative xmlns:adec="http://schemas.microsoft.com/office/drawing/2017/decorative" val="1"/>
              </a:ext>
            </a:extLst>
          </p:cNvPr>
          <p:cNvCxnSpPr>
            <a:stCxn id="8" idx="3"/>
            <a:endCxn id="9" idx="1"/>
          </p:cNvCxnSpPr>
          <p:nvPr/>
        </p:nvCxnSpPr>
        <p:spPr>
          <a:xfrm>
            <a:off x="6320185" y="2117992"/>
            <a:ext cx="5464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a:stCxn id="9" idx="3"/>
            <a:endCxn id="10" idx="1"/>
          </p:cNvCxnSpPr>
          <p:nvPr/>
        </p:nvCxnSpPr>
        <p:spPr>
          <a:xfrm>
            <a:off x="8209644" y="2117992"/>
            <a:ext cx="39564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C183D7F6-B498-43B3-948B-1728B52AA6E4}">
                <adec:decorative xmlns:adec="http://schemas.microsoft.com/office/drawing/2017/decorative" val="1"/>
              </a:ext>
            </a:extLst>
          </p:cNvPr>
          <p:cNvCxnSpPr>
            <a:stCxn id="10" idx="3"/>
            <a:endCxn id="11" idx="1"/>
          </p:cNvCxnSpPr>
          <p:nvPr/>
        </p:nvCxnSpPr>
        <p:spPr>
          <a:xfrm flipV="1">
            <a:off x="9967360" y="2117992"/>
            <a:ext cx="74696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6453" y="2793076"/>
            <a:ext cx="170912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 Collect images</a:t>
            </a:r>
          </a:p>
        </p:txBody>
      </p:sp>
      <p:sp>
        <p:nvSpPr>
          <p:cNvPr id="29" name="TextBox 28"/>
          <p:cNvSpPr txBox="1"/>
          <p:nvPr/>
        </p:nvSpPr>
        <p:spPr>
          <a:xfrm>
            <a:off x="2241253" y="2793076"/>
            <a:ext cx="244810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 Create training dataset</a:t>
            </a:r>
          </a:p>
        </p:txBody>
      </p:sp>
      <p:sp>
        <p:nvSpPr>
          <p:cNvPr id="30" name="TextBox 29"/>
          <p:cNvSpPr txBox="1"/>
          <p:nvPr/>
        </p:nvSpPr>
        <p:spPr>
          <a:xfrm>
            <a:off x="4599347" y="2793076"/>
            <a:ext cx="209865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3: Create test dataset</a:t>
            </a:r>
          </a:p>
        </p:txBody>
      </p:sp>
      <p:sp>
        <p:nvSpPr>
          <p:cNvPr id="31" name="TextBox 30"/>
          <p:cNvSpPr txBox="1"/>
          <p:nvPr/>
        </p:nvSpPr>
        <p:spPr>
          <a:xfrm>
            <a:off x="6623458" y="2793076"/>
            <a:ext cx="182934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4: Train the model</a:t>
            </a:r>
          </a:p>
        </p:txBody>
      </p:sp>
      <p:grpSp>
        <p:nvGrpSpPr>
          <p:cNvPr id="5" name="Group 4" descr="Custom labeling process.">
            <a:extLst>
              <a:ext uri="{FF2B5EF4-FFF2-40B4-BE49-F238E27FC236}">
                <a16:creationId xmlns:a16="http://schemas.microsoft.com/office/drawing/2014/main" id="{AAD88AE8-FADF-4F82-BF3C-C2ACA08BD6EA}"/>
              </a:ext>
            </a:extLst>
          </p:cNvPr>
          <p:cNvGrpSpPr/>
          <p:nvPr/>
        </p:nvGrpSpPr>
        <p:grpSpPr>
          <a:xfrm>
            <a:off x="440468" y="1432192"/>
            <a:ext cx="9526892" cy="1371600"/>
            <a:chOff x="440468" y="1432192"/>
            <a:chExt cx="9526892" cy="137160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0468" y="1432192"/>
              <a:ext cx="1485900" cy="137160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765219" y="1460767"/>
              <a:ext cx="1400175" cy="1314450"/>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977160" y="1470292"/>
              <a:ext cx="1343025" cy="1295400"/>
            </a:xfrm>
            <a:prstGeom prst="rect">
              <a:avLst/>
            </a:prstGeom>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66619" y="1460767"/>
              <a:ext cx="1343025" cy="131445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605285" y="1436955"/>
              <a:ext cx="1362075" cy="1362075"/>
            </a:xfrm>
            <a:prstGeom prst="rect">
              <a:avLst/>
            </a:prstGeom>
          </p:spPr>
        </p:pic>
      </p:grpSp>
      <p:sp>
        <p:nvSpPr>
          <p:cNvPr id="32" name="TextBox 31"/>
          <p:cNvSpPr txBox="1"/>
          <p:nvPr/>
        </p:nvSpPr>
        <p:spPr>
          <a:xfrm>
            <a:off x="8702669" y="2793076"/>
            <a:ext cx="116730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 Evaluate</a:t>
            </a:r>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714326" y="1536967"/>
            <a:ext cx="1228725" cy="1162050"/>
          </a:xfrm>
          <a:prstGeom prst="rect">
            <a:avLst/>
          </a:prstGeom>
        </p:spPr>
      </p:pic>
      <p:sp>
        <p:nvSpPr>
          <p:cNvPr id="33" name="TextBox 32"/>
          <p:cNvSpPr txBox="1"/>
          <p:nvPr/>
        </p:nvSpPr>
        <p:spPr>
          <a:xfrm>
            <a:off x="10653663" y="2793076"/>
            <a:ext cx="135005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6: Use Model</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796045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Collect images</a:t>
            </a:r>
          </a:p>
        </p:txBody>
      </p:sp>
      <p:sp>
        <p:nvSpPr>
          <p:cNvPr id="12" name="Content Placeholder 11"/>
          <p:cNvSpPr>
            <a:spLocks noGrp="1"/>
          </p:cNvSpPr>
          <p:nvPr>
            <p:ph idx="1"/>
          </p:nvPr>
        </p:nvSpPr>
        <p:spPr>
          <a:xfrm>
            <a:off x="419100" y="3286125"/>
            <a:ext cx="11353800" cy="2890838"/>
          </a:xfrm>
        </p:spPr>
        <p:txBody>
          <a:bodyPr/>
          <a:lstStyle/>
          <a:p>
            <a:r>
              <a:rPr lang="en-US" dirty="0"/>
              <a:t>Typically use a few hundred images</a:t>
            </a:r>
          </a:p>
          <a:p>
            <a:r>
              <a:rPr lang="en-US" dirty="0"/>
              <a:t>Build domain-specific models</a:t>
            </a:r>
          </a:p>
          <a:p>
            <a:r>
              <a:rPr lang="en-US" dirty="0"/>
              <a:t>Use 10 PNG or JPEG images per label</a:t>
            </a:r>
          </a:p>
          <a:p>
            <a:r>
              <a:rPr lang="en-US" dirty="0"/>
              <a:t>Use images similar to the images that you want to detect</a:t>
            </a:r>
          </a:p>
          <a:p>
            <a:endParaRPr lang="en-US" dirty="0"/>
          </a:p>
        </p:txBody>
      </p:sp>
      <p:cxnSp>
        <p:nvCxnSpPr>
          <p:cNvPr id="13" name="Straight Arrow Connector 12">
            <a:extLst>
              <a:ext uri="{C183D7F6-B498-43B3-948B-1728B52AA6E4}">
                <adec:decorative xmlns:adec="http://schemas.microsoft.com/office/drawing/2017/decorative" val="1"/>
              </a:ext>
            </a:extLst>
          </p:cNvPr>
          <p:cNvCxnSpPr>
            <a:stCxn id="6" idx="3"/>
            <a:endCxn id="7" idx="1"/>
          </p:cNvCxnSpPr>
          <p:nvPr/>
        </p:nvCxnSpPr>
        <p:spPr>
          <a:xfrm>
            <a:off x="1931659" y="2124075"/>
            <a:ext cx="838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C183D7F6-B498-43B3-948B-1728B52AA6E4}">
                <adec:decorative xmlns:adec="http://schemas.microsoft.com/office/drawing/2017/decorative" val="1"/>
              </a:ext>
            </a:extLst>
          </p:cNvPr>
          <p:cNvCxnSpPr>
            <a:cxnSpLocks/>
            <a:stCxn id="7" idx="3"/>
          </p:cNvCxnSpPr>
          <p:nvPr/>
        </p:nvCxnSpPr>
        <p:spPr>
          <a:xfrm>
            <a:off x="4170685" y="2124075"/>
            <a:ext cx="685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C183D7F6-B498-43B3-948B-1728B52AA6E4}">
                <adec:decorative xmlns:adec="http://schemas.microsoft.com/office/drawing/2017/decorative" val="1"/>
              </a:ext>
            </a:extLst>
          </p:cNvPr>
          <p:cNvCxnSpPr>
            <a:stCxn id="8" idx="3"/>
            <a:endCxn id="9" idx="1"/>
          </p:cNvCxnSpPr>
          <p:nvPr/>
        </p:nvCxnSpPr>
        <p:spPr>
          <a:xfrm>
            <a:off x="6325476" y="2124075"/>
            <a:ext cx="5464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a:stCxn id="9" idx="3"/>
            <a:endCxn id="10" idx="1"/>
          </p:cNvCxnSpPr>
          <p:nvPr/>
        </p:nvCxnSpPr>
        <p:spPr>
          <a:xfrm>
            <a:off x="8214935" y="2124075"/>
            <a:ext cx="39564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C183D7F6-B498-43B3-948B-1728B52AA6E4}">
                <adec:decorative xmlns:adec="http://schemas.microsoft.com/office/drawing/2017/decorative" val="1"/>
              </a:ext>
            </a:extLst>
          </p:cNvPr>
          <p:cNvCxnSpPr>
            <a:stCxn id="10" idx="3"/>
            <a:endCxn id="11" idx="1"/>
          </p:cNvCxnSpPr>
          <p:nvPr/>
        </p:nvCxnSpPr>
        <p:spPr>
          <a:xfrm flipV="1">
            <a:off x="9972651" y="2124075"/>
            <a:ext cx="74696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5759" y="1438275"/>
            <a:ext cx="1485900" cy="1371600"/>
          </a:xfrm>
          <a:prstGeom prst="rect">
            <a:avLst/>
          </a:prstGeom>
        </p:spPr>
      </p:pic>
      <p:sp>
        <p:nvSpPr>
          <p:cNvPr id="28" name="TextBox 27"/>
          <p:cNvSpPr txBox="1"/>
          <p:nvPr/>
        </p:nvSpPr>
        <p:spPr>
          <a:xfrm>
            <a:off x="331744" y="2799159"/>
            <a:ext cx="171393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 Collect images</a:t>
            </a:r>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blip>
          <a:stretch>
            <a:fillRect/>
          </a:stretch>
        </p:blipFill>
        <p:spPr>
          <a:xfrm>
            <a:off x="2770510" y="1466850"/>
            <a:ext cx="1400175" cy="1314450"/>
          </a:xfrm>
          <a:prstGeom prst="rect">
            <a:avLst/>
          </a:prstGeom>
        </p:spPr>
      </p:pic>
      <p:sp>
        <p:nvSpPr>
          <p:cNvPr id="29" name="TextBox 28"/>
          <p:cNvSpPr txBox="1"/>
          <p:nvPr/>
        </p:nvSpPr>
        <p:spPr>
          <a:xfrm>
            <a:off x="2246544" y="2799159"/>
            <a:ext cx="2448106" cy="338554"/>
          </a:xfrm>
          <a:prstGeom prst="rect">
            <a:avLst/>
          </a:prstGeom>
          <a:noFill/>
        </p:spPr>
        <p:txBody>
          <a:bodyPr wrap="none" rtlCol="0">
            <a:spAutoFit/>
          </a:bodyPr>
          <a:lstStyle/>
          <a:p>
            <a:r>
              <a:rPr lang="en-US" sz="1600" dirty="0">
                <a:solidFill>
                  <a:schemeClr val="bg1">
                    <a:lumMod val="6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2: Create training dataset</a:t>
            </a:r>
          </a:p>
        </p:txBody>
      </p:sp>
      <p:pic>
        <p:nvPicPr>
          <p:cNvPr id="8" name="Picture 7">
            <a:extLst>
              <a:ext uri="{C183D7F6-B498-43B3-948B-1728B52AA6E4}">
                <adec:decorative xmlns:adec="http://schemas.microsoft.com/office/drawing/2017/decorative" val="1"/>
              </a:ext>
            </a:extLst>
          </p:cNvPr>
          <p:cNvPicPr>
            <a:picLocks noChangeAspect="1"/>
          </p:cNvPicPr>
          <p:nvPr/>
        </p:nvPicPr>
        <p:blipFill>
          <a:blip r:embed="rId6">
            <a:duotone>
              <a:schemeClr val="bg2">
                <a:shade val="45000"/>
                <a:satMod val="135000"/>
              </a:schemeClr>
              <a:prstClr val="white"/>
            </a:duotone>
          </a:blip>
          <a:stretch>
            <a:fillRect/>
          </a:stretch>
        </p:blipFill>
        <p:spPr>
          <a:xfrm>
            <a:off x="4982451" y="1476375"/>
            <a:ext cx="1343025" cy="1295400"/>
          </a:xfrm>
          <a:prstGeom prst="rect">
            <a:avLst/>
          </a:prstGeom>
        </p:spPr>
      </p:pic>
      <p:sp>
        <p:nvSpPr>
          <p:cNvPr id="30" name="TextBox 29"/>
          <p:cNvSpPr txBox="1"/>
          <p:nvPr/>
        </p:nvSpPr>
        <p:spPr>
          <a:xfrm>
            <a:off x="4604638" y="2799159"/>
            <a:ext cx="2098651" cy="338554"/>
          </a:xfrm>
          <a:prstGeom prst="rect">
            <a:avLst/>
          </a:prstGeom>
          <a:noFill/>
        </p:spPr>
        <p:txBody>
          <a:bodyPr wrap="none" rtlCol="0">
            <a:spAutoFit/>
          </a:bodyPr>
          <a:lstStyle/>
          <a:p>
            <a:r>
              <a:rPr lang="en-US" sz="1600" dirty="0">
                <a:solidFill>
                  <a:schemeClr val="bg1">
                    <a:lumMod val="6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3: Create test dataset</a:t>
            </a:r>
          </a:p>
        </p:txBody>
      </p:sp>
      <p:pic>
        <p:nvPicPr>
          <p:cNvPr id="9" name="Picture 8">
            <a:extLst>
              <a:ext uri="{C183D7F6-B498-43B3-948B-1728B52AA6E4}">
                <adec:decorative xmlns:adec="http://schemas.microsoft.com/office/drawing/2017/decorative" val="1"/>
              </a:ext>
            </a:extLst>
          </p:cNvPr>
          <p:cNvPicPr>
            <a:picLocks noChangeAspect="1"/>
          </p:cNvPicPr>
          <p:nvPr/>
        </p:nvPicPr>
        <p:blipFill>
          <a:blip r:embed="rId7">
            <a:duotone>
              <a:schemeClr val="bg2">
                <a:shade val="45000"/>
                <a:satMod val="135000"/>
              </a:schemeClr>
              <a:prstClr val="white"/>
            </a:duotone>
          </a:blip>
          <a:stretch>
            <a:fillRect/>
          </a:stretch>
        </p:blipFill>
        <p:spPr>
          <a:xfrm>
            <a:off x="6871910" y="1466850"/>
            <a:ext cx="1343025" cy="1314450"/>
          </a:xfrm>
          <a:prstGeom prst="rect">
            <a:avLst/>
          </a:prstGeom>
        </p:spPr>
      </p:pic>
      <p:sp>
        <p:nvSpPr>
          <p:cNvPr id="31" name="TextBox 30"/>
          <p:cNvSpPr txBox="1"/>
          <p:nvPr/>
        </p:nvSpPr>
        <p:spPr>
          <a:xfrm>
            <a:off x="6628749" y="2799159"/>
            <a:ext cx="1829347" cy="338554"/>
          </a:xfrm>
          <a:prstGeom prst="rect">
            <a:avLst/>
          </a:prstGeom>
          <a:noFill/>
        </p:spPr>
        <p:txBody>
          <a:bodyPr wrap="none" rtlCol="0">
            <a:spAutoFit/>
          </a:bodyPr>
          <a:lstStyle/>
          <a:p>
            <a:r>
              <a:rPr lang="en-US" sz="1600" dirty="0">
                <a:solidFill>
                  <a:schemeClr val="bg1">
                    <a:lumMod val="6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4: Train the model</a:t>
            </a:r>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8">
            <a:duotone>
              <a:schemeClr val="bg2">
                <a:shade val="45000"/>
                <a:satMod val="135000"/>
              </a:schemeClr>
              <a:prstClr val="white"/>
            </a:duotone>
          </a:blip>
          <a:stretch>
            <a:fillRect/>
          </a:stretch>
        </p:blipFill>
        <p:spPr>
          <a:xfrm>
            <a:off x="8610576" y="1443038"/>
            <a:ext cx="1362075" cy="1362075"/>
          </a:xfrm>
          <a:prstGeom prst="rect">
            <a:avLst/>
          </a:prstGeom>
        </p:spPr>
      </p:pic>
      <p:sp>
        <p:nvSpPr>
          <p:cNvPr id="32" name="TextBox 31"/>
          <p:cNvSpPr txBox="1"/>
          <p:nvPr/>
        </p:nvSpPr>
        <p:spPr>
          <a:xfrm>
            <a:off x="8707960" y="2799159"/>
            <a:ext cx="1167307" cy="338554"/>
          </a:xfrm>
          <a:prstGeom prst="rect">
            <a:avLst/>
          </a:prstGeom>
          <a:noFill/>
        </p:spPr>
        <p:txBody>
          <a:bodyPr wrap="none" rtlCol="0">
            <a:spAutoFit/>
          </a:bodyPr>
          <a:lstStyle/>
          <a:p>
            <a:r>
              <a:rPr lang="en-US" sz="1600" dirty="0">
                <a:solidFill>
                  <a:schemeClr val="bg1">
                    <a:lumMod val="6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5: Evaluate</a:t>
            </a:r>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9">
            <a:duotone>
              <a:schemeClr val="bg2">
                <a:shade val="45000"/>
                <a:satMod val="135000"/>
              </a:schemeClr>
              <a:prstClr val="white"/>
            </a:duotone>
          </a:blip>
          <a:stretch>
            <a:fillRect/>
          </a:stretch>
        </p:blipFill>
        <p:spPr>
          <a:xfrm>
            <a:off x="10719617" y="1543050"/>
            <a:ext cx="1228725" cy="1162050"/>
          </a:xfrm>
          <a:prstGeom prst="rect">
            <a:avLst/>
          </a:prstGeom>
        </p:spPr>
      </p:pic>
      <p:sp>
        <p:nvSpPr>
          <p:cNvPr id="33" name="TextBox 32"/>
          <p:cNvSpPr txBox="1"/>
          <p:nvPr/>
        </p:nvSpPr>
        <p:spPr>
          <a:xfrm>
            <a:off x="10658954" y="2799159"/>
            <a:ext cx="1350050" cy="338554"/>
          </a:xfrm>
          <a:prstGeom prst="rect">
            <a:avLst/>
          </a:prstGeom>
          <a:noFill/>
        </p:spPr>
        <p:txBody>
          <a:bodyPr wrap="none" rtlCol="0">
            <a:spAutoFit/>
          </a:bodyPr>
          <a:lstStyle/>
          <a:p>
            <a:r>
              <a:rPr lang="en-US" sz="1600" dirty="0">
                <a:solidFill>
                  <a:schemeClr val="bg1">
                    <a:lumMod val="6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 Use Model</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3108748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Create training dataset</a:t>
            </a:r>
          </a:p>
        </p:txBody>
      </p:sp>
      <p:cxnSp>
        <p:nvCxnSpPr>
          <p:cNvPr id="13" name="Straight Arrow Connector 12">
            <a:extLst>
              <a:ext uri="{C183D7F6-B498-43B3-948B-1728B52AA6E4}">
                <adec:decorative xmlns:adec="http://schemas.microsoft.com/office/drawing/2017/decorative" val="1"/>
              </a:ext>
            </a:extLst>
          </p:cNvPr>
          <p:cNvCxnSpPr>
            <a:stCxn id="6" idx="3"/>
            <a:endCxn id="7" idx="1"/>
          </p:cNvCxnSpPr>
          <p:nvPr/>
        </p:nvCxnSpPr>
        <p:spPr>
          <a:xfrm>
            <a:off x="1931659" y="2124075"/>
            <a:ext cx="838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C183D7F6-B498-43B3-948B-1728B52AA6E4}">
                <adec:decorative xmlns:adec="http://schemas.microsoft.com/office/drawing/2017/decorative" val="1"/>
              </a:ext>
            </a:extLst>
          </p:cNvPr>
          <p:cNvCxnSpPr>
            <a:cxnSpLocks/>
            <a:stCxn id="7" idx="3"/>
          </p:cNvCxnSpPr>
          <p:nvPr/>
        </p:nvCxnSpPr>
        <p:spPr>
          <a:xfrm>
            <a:off x="4170685" y="2124075"/>
            <a:ext cx="685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C183D7F6-B498-43B3-948B-1728B52AA6E4}">
                <adec:decorative xmlns:adec="http://schemas.microsoft.com/office/drawing/2017/decorative" val="1"/>
              </a:ext>
            </a:extLst>
          </p:cNvPr>
          <p:cNvCxnSpPr>
            <a:stCxn id="8" idx="3"/>
            <a:endCxn id="9" idx="1"/>
          </p:cNvCxnSpPr>
          <p:nvPr/>
        </p:nvCxnSpPr>
        <p:spPr>
          <a:xfrm>
            <a:off x="6325476" y="2124075"/>
            <a:ext cx="5464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a:stCxn id="9" idx="3"/>
            <a:endCxn id="10" idx="1"/>
          </p:cNvCxnSpPr>
          <p:nvPr/>
        </p:nvCxnSpPr>
        <p:spPr>
          <a:xfrm>
            <a:off x="8214935" y="2124075"/>
            <a:ext cx="39564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C183D7F6-B498-43B3-948B-1728B52AA6E4}">
                <adec:decorative xmlns:adec="http://schemas.microsoft.com/office/drawing/2017/decorative" val="1"/>
              </a:ext>
            </a:extLst>
          </p:cNvPr>
          <p:cNvCxnSpPr>
            <a:stCxn id="10" idx="3"/>
            <a:endCxn id="11" idx="1"/>
          </p:cNvCxnSpPr>
          <p:nvPr/>
        </p:nvCxnSpPr>
        <p:spPr>
          <a:xfrm flipV="1">
            <a:off x="9972651" y="2124075"/>
            <a:ext cx="74696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C183D7F6-B498-43B3-948B-1728B52AA6E4}">
                <adec:decorative xmlns:adec="http://schemas.microsoft.com/office/drawing/2017/decorative" val="1"/>
              </a:ext>
            </a:extLst>
          </p:cNvPr>
          <p:cNvPicPr>
            <a:picLocks noChangeAspect="1"/>
          </p:cNvPicPr>
          <p:nvPr/>
        </p:nvPicPr>
        <p:blipFill>
          <a:blip r:embed="rId4">
            <a:duotone>
              <a:schemeClr val="bg2">
                <a:shade val="45000"/>
                <a:satMod val="135000"/>
              </a:schemeClr>
              <a:prstClr val="white"/>
            </a:duotone>
          </a:blip>
          <a:stretch>
            <a:fillRect/>
          </a:stretch>
        </p:blipFill>
        <p:spPr>
          <a:xfrm>
            <a:off x="445759" y="1438275"/>
            <a:ext cx="1485900" cy="1371600"/>
          </a:xfrm>
          <a:prstGeom prst="rect">
            <a:avLst/>
          </a:prstGeom>
        </p:spPr>
      </p:pic>
      <p:sp>
        <p:nvSpPr>
          <p:cNvPr id="28" name="TextBox 27"/>
          <p:cNvSpPr txBox="1"/>
          <p:nvPr/>
        </p:nvSpPr>
        <p:spPr>
          <a:xfrm>
            <a:off x="331744" y="2799159"/>
            <a:ext cx="171393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1: Collect images</a:t>
            </a:r>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770510" y="1466850"/>
            <a:ext cx="1400175" cy="1314450"/>
          </a:xfrm>
          <a:prstGeom prst="rect">
            <a:avLst/>
          </a:prstGeom>
        </p:spPr>
      </p:pic>
      <p:sp>
        <p:nvSpPr>
          <p:cNvPr id="29" name="TextBox 28"/>
          <p:cNvSpPr txBox="1"/>
          <p:nvPr/>
        </p:nvSpPr>
        <p:spPr>
          <a:xfrm>
            <a:off x="2246544" y="2799159"/>
            <a:ext cx="244810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 Create training dataset</a:t>
            </a:r>
          </a:p>
        </p:txBody>
      </p:sp>
      <p:pic>
        <p:nvPicPr>
          <p:cNvPr id="8" name="Picture 7">
            <a:extLst>
              <a:ext uri="{C183D7F6-B498-43B3-948B-1728B52AA6E4}">
                <adec:decorative xmlns:adec="http://schemas.microsoft.com/office/drawing/2017/decorative" val="1"/>
              </a:ext>
            </a:extLst>
          </p:cNvPr>
          <p:cNvPicPr>
            <a:picLocks noChangeAspect="1"/>
          </p:cNvPicPr>
          <p:nvPr/>
        </p:nvPicPr>
        <p:blipFill>
          <a:blip r:embed="rId6">
            <a:duotone>
              <a:schemeClr val="bg2">
                <a:shade val="45000"/>
                <a:satMod val="135000"/>
              </a:schemeClr>
              <a:prstClr val="white"/>
            </a:duotone>
          </a:blip>
          <a:stretch>
            <a:fillRect/>
          </a:stretch>
        </p:blipFill>
        <p:spPr>
          <a:xfrm>
            <a:off x="4982451" y="1476375"/>
            <a:ext cx="1343025" cy="1295400"/>
          </a:xfrm>
          <a:prstGeom prst="rect">
            <a:avLst/>
          </a:prstGeom>
        </p:spPr>
      </p:pic>
      <p:sp>
        <p:nvSpPr>
          <p:cNvPr id="30" name="TextBox 29"/>
          <p:cNvSpPr txBox="1"/>
          <p:nvPr/>
        </p:nvSpPr>
        <p:spPr>
          <a:xfrm>
            <a:off x="4604638" y="2799159"/>
            <a:ext cx="209865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3: Create test dataset</a:t>
            </a:r>
          </a:p>
        </p:txBody>
      </p:sp>
      <p:pic>
        <p:nvPicPr>
          <p:cNvPr id="9" name="Picture 8">
            <a:extLst>
              <a:ext uri="{C183D7F6-B498-43B3-948B-1728B52AA6E4}">
                <adec:decorative xmlns:adec="http://schemas.microsoft.com/office/drawing/2017/decorative" val="1"/>
              </a:ext>
            </a:extLst>
          </p:cNvPr>
          <p:cNvPicPr>
            <a:picLocks noChangeAspect="1"/>
          </p:cNvPicPr>
          <p:nvPr/>
        </p:nvPicPr>
        <p:blipFill>
          <a:blip r:embed="rId7">
            <a:duotone>
              <a:schemeClr val="bg2">
                <a:shade val="45000"/>
                <a:satMod val="135000"/>
              </a:schemeClr>
              <a:prstClr val="white"/>
            </a:duotone>
          </a:blip>
          <a:stretch>
            <a:fillRect/>
          </a:stretch>
        </p:blipFill>
        <p:spPr>
          <a:xfrm>
            <a:off x="6871910" y="1466850"/>
            <a:ext cx="1343025" cy="1314450"/>
          </a:xfrm>
          <a:prstGeom prst="rect">
            <a:avLst/>
          </a:prstGeom>
        </p:spPr>
      </p:pic>
      <p:sp>
        <p:nvSpPr>
          <p:cNvPr id="31" name="TextBox 30"/>
          <p:cNvSpPr txBox="1"/>
          <p:nvPr/>
        </p:nvSpPr>
        <p:spPr>
          <a:xfrm>
            <a:off x="6628749" y="2799159"/>
            <a:ext cx="1829347"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4: Train the model</a:t>
            </a:r>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8">
            <a:duotone>
              <a:schemeClr val="bg2">
                <a:shade val="45000"/>
                <a:satMod val="135000"/>
              </a:schemeClr>
              <a:prstClr val="white"/>
            </a:duotone>
          </a:blip>
          <a:stretch>
            <a:fillRect/>
          </a:stretch>
        </p:blipFill>
        <p:spPr>
          <a:xfrm>
            <a:off x="8610576" y="1443038"/>
            <a:ext cx="1362075" cy="1362075"/>
          </a:xfrm>
          <a:prstGeom prst="rect">
            <a:avLst/>
          </a:prstGeom>
        </p:spPr>
      </p:pic>
      <p:sp>
        <p:nvSpPr>
          <p:cNvPr id="32" name="TextBox 31"/>
          <p:cNvSpPr txBox="1"/>
          <p:nvPr/>
        </p:nvSpPr>
        <p:spPr>
          <a:xfrm>
            <a:off x="8707960" y="2799159"/>
            <a:ext cx="1167307"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5: Evaluate</a:t>
            </a:r>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9">
            <a:duotone>
              <a:schemeClr val="bg2">
                <a:shade val="45000"/>
                <a:satMod val="135000"/>
              </a:schemeClr>
              <a:prstClr val="white"/>
            </a:duotone>
          </a:blip>
          <a:stretch>
            <a:fillRect/>
          </a:stretch>
        </p:blipFill>
        <p:spPr>
          <a:xfrm>
            <a:off x="10719617" y="1543050"/>
            <a:ext cx="1228725" cy="1162050"/>
          </a:xfrm>
          <a:prstGeom prst="rect">
            <a:avLst/>
          </a:prstGeom>
        </p:spPr>
      </p:pic>
      <p:sp>
        <p:nvSpPr>
          <p:cNvPr id="33" name="TextBox 32"/>
          <p:cNvSpPr txBox="1"/>
          <p:nvPr/>
        </p:nvSpPr>
        <p:spPr>
          <a:xfrm>
            <a:off x="10658954" y="2799159"/>
            <a:ext cx="1350050"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 Use Model</a:t>
            </a:r>
          </a:p>
        </p:txBody>
      </p:sp>
      <p:sp>
        <p:nvSpPr>
          <p:cNvPr id="22" name="Content Placeholder 11"/>
          <p:cNvSpPr txBox="1">
            <a:spLocks/>
          </p:cNvSpPr>
          <p:nvPr/>
        </p:nvSpPr>
        <p:spPr>
          <a:xfrm>
            <a:off x="419100" y="3286125"/>
            <a:ext cx="11353800" cy="28908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Dataset: Data about images, labels, and bounding box</a:t>
            </a:r>
          </a:p>
          <a:p>
            <a:r>
              <a:rPr lang="en-US" dirty="0"/>
              <a:t>Create at least two labels</a:t>
            </a:r>
          </a:p>
          <a:p>
            <a:r>
              <a:rPr lang="en-US" dirty="0"/>
              <a:t>Label the images by using the console or Amazon SageMaker Ground Truth</a:t>
            </a:r>
          </a:p>
          <a:p>
            <a:endParaRPr lang="en-US" dirty="0"/>
          </a:p>
          <a:p>
            <a:endParaRPr lang="en-US" dirty="0"/>
          </a:p>
          <a:p>
            <a:endParaRPr lang="en-US" dirty="0"/>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2943078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Image-level versus object-level labels</a:t>
            </a:r>
          </a:p>
        </p:txBody>
      </p:sp>
      <p:sp>
        <p:nvSpPr>
          <p:cNvPr id="11" name="Text Placeholder 10"/>
          <p:cNvSpPr>
            <a:spLocks noGrp="1"/>
          </p:cNvSpPr>
          <p:nvPr>
            <p:ph type="body" sz="quarter" idx="15"/>
          </p:nvPr>
        </p:nvSpPr>
        <p:spPr/>
        <p:txBody>
          <a:bodyPr/>
          <a:lstStyle/>
          <a:p>
            <a:r>
              <a:rPr lang="en-US" sz="2800" dirty="0"/>
              <a:t>Scenes and concepts</a:t>
            </a:r>
          </a:p>
        </p:txBody>
      </p:sp>
      <p:sp>
        <p:nvSpPr>
          <p:cNvPr id="13" name="Text Placeholder 12"/>
          <p:cNvSpPr>
            <a:spLocks noGrp="1"/>
          </p:cNvSpPr>
          <p:nvPr>
            <p:ph type="body" sz="quarter" idx="17"/>
          </p:nvPr>
        </p:nvSpPr>
        <p:spPr/>
        <p:txBody>
          <a:bodyPr/>
          <a:lstStyle/>
          <a:p>
            <a:r>
              <a:rPr lang="en-US" sz="2800" dirty="0"/>
              <a:t>Objects with bounding boxes</a:t>
            </a:r>
          </a:p>
        </p:txBody>
      </p:sp>
      <p:pic>
        <p:nvPicPr>
          <p:cNvPr id="7" name="Content Placeholder 6" descr="Image with scenes and concepts"/>
          <p:cNvPicPr>
            <a:picLocks noGrp="1" noChangeAspect="1"/>
          </p:cNvPicPr>
          <p:nvPr>
            <p:ph idx="14"/>
          </p:nvPr>
        </p:nvPicPr>
        <p:blipFill>
          <a:blip r:embed="rId4" cstate="screen">
            <a:extLst>
              <a:ext uri="{28A0092B-C50C-407E-A947-70E740481C1C}">
                <a14:useLocalDpi xmlns:a14="http://schemas.microsoft.com/office/drawing/2010/main"/>
              </a:ext>
            </a:extLst>
          </a:blip>
          <a:stretch>
            <a:fillRect/>
          </a:stretch>
        </p:blipFill>
        <p:spPr>
          <a:xfrm>
            <a:off x="418339" y="2184111"/>
            <a:ext cx="5505450" cy="3096815"/>
          </a:xfrm>
        </p:spPr>
      </p:pic>
      <p:pic>
        <p:nvPicPr>
          <p:cNvPr id="8" name="Content Placeholder 7" descr="Object with a bounding box."/>
          <p:cNvPicPr>
            <a:picLocks noGrp="1" noChangeAspect="1"/>
          </p:cNvPicPr>
          <p:nvPr>
            <p:ph idx="16"/>
          </p:nvPr>
        </p:nvPicPr>
        <p:blipFill rotWithShape="1">
          <a:blip r:embed="rId5" cstate="screen">
            <a:extLst>
              <a:ext uri="{28A0092B-C50C-407E-A947-70E740481C1C}">
                <a14:useLocalDpi xmlns:a14="http://schemas.microsoft.com/office/drawing/2010/main"/>
              </a:ext>
            </a:extLst>
          </a:blip>
          <a:srcRect/>
          <a:stretch/>
        </p:blipFill>
        <p:spPr>
          <a:xfrm>
            <a:off x="6249988" y="2179894"/>
            <a:ext cx="5503862" cy="3105247"/>
          </a:xfrm>
        </p:spPr>
      </p:pic>
      <p:sp>
        <p:nvSpPr>
          <p:cNvPr id="2" name="TextBox 1"/>
          <p:cNvSpPr txBox="1"/>
          <p:nvPr/>
        </p:nvSpPr>
        <p:spPr>
          <a:xfrm>
            <a:off x="419101" y="5341584"/>
            <a:ext cx="2108269"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Label: </a:t>
            </a: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beach</a:t>
            </a:r>
          </a:p>
        </p:txBody>
      </p:sp>
      <p:sp>
        <p:nvSpPr>
          <p:cNvPr id="10" name="TextBox 9"/>
          <p:cNvSpPr txBox="1"/>
          <p:nvPr/>
        </p:nvSpPr>
        <p:spPr>
          <a:xfrm>
            <a:off x="9114986" y="5341584"/>
            <a:ext cx="2638864" cy="523220"/>
          </a:xfrm>
          <a:prstGeom prst="rect">
            <a:avLst/>
          </a:prstGeom>
          <a:noFill/>
        </p:spPr>
        <p:txBody>
          <a:bodyPr wrap="none" rtlCol="0">
            <a:spAutoFit/>
          </a:bodyPr>
          <a:lstStyle/>
          <a:p>
            <a:pPr algn="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Label: </a:t>
            </a: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Echo Dot</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395935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5: Introducing Computer Vision</a:t>
            </a:r>
          </a:p>
        </p:txBody>
      </p:sp>
      <p:sp>
        <p:nvSpPr>
          <p:cNvPr id="2" name="Title 1"/>
          <p:cNvSpPr>
            <a:spLocks noGrp="1"/>
          </p:cNvSpPr>
          <p:nvPr>
            <p:ph type="title"/>
          </p:nvPr>
        </p:nvSpPr>
        <p:spPr/>
        <p:txBody>
          <a:bodyPr>
            <a:noAutofit/>
          </a:bodyPr>
          <a:lstStyle/>
          <a:p>
            <a:r>
              <a:rPr lang="en-US" sz="4000" dirty="0">
                <a:latin typeface="+mj-lt"/>
              </a:rPr>
              <a:t>Section 1: Introducing computer vision</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 need labels</a:t>
            </a:r>
          </a:p>
        </p:txBody>
      </p:sp>
      <p:sp>
        <p:nvSpPr>
          <p:cNvPr id="6" name="Content Placeholder 5"/>
          <p:cNvSpPr>
            <a:spLocks noGrp="1"/>
          </p:cNvSpPr>
          <p:nvPr>
            <p:ph idx="4294967295"/>
          </p:nvPr>
        </p:nvSpPr>
        <p:spPr>
          <a:xfrm>
            <a:off x="3727224" y="1615677"/>
            <a:ext cx="8045676" cy="4558112"/>
          </a:xfrm>
          <a:solidFill>
            <a:schemeClr val="accent2"/>
          </a:solidFill>
        </p:spPr>
        <p:txBody>
          <a:bodyPr>
            <a:normAutofit lnSpcReduction="10000"/>
          </a:bodyPr>
          <a:lstStyle/>
          <a:p>
            <a:pPr marL="0" indent="0">
              <a:buNone/>
            </a:pPr>
            <a:endParaRPr lang="en-US" sz="1200" dirty="0">
              <a:latin typeface="Lucida Console" panose="020B0609040504020204" pitchFamily="49" charset="0"/>
            </a:endParaRPr>
          </a:p>
          <a:p>
            <a:pPr marL="0" indent="0">
              <a:buNone/>
            </a:pPr>
            <a:r>
              <a:rPr lang="en-US" sz="1800" dirty="0">
                <a:latin typeface="Lucida Console" panose="020B0609040504020204" pitchFamily="49" charset="0"/>
              </a:rPr>
              <a:t>{</a:t>
            </a:r>
          </a:p>
          <a:p>
            <a:pPr marL="0" indent="0">
              <a:buNone/>
            </a:pPr>
            <a:r>
              <a:rPr lang="en-US" sz="1800" dirty="0">
                <a:latin typeface="Lucida Console" panose="020B0609040504020204" pitchFamily="49" charset="0"/>
              </a:rPr>
              <a:t>    "source-ref": "s3://b/…/img_2783.jpg",</a:t>
            </a:r>
          </a:p>
          <a:p>
            <a:pPr marL="0" indent="0">
              <a:buNone/>
            </a:pPr>
            <a:r>
              <a:rPr lang="en-US" sz="1800" dirty="0">
                <a:latin typeface="Lucida Console" panose="020B0609040504020204" pitchFamily="49" charset="0"/>
              </a:rPr>
              <a:t>    "small_beach": 1,</a:t>
            </a:r>
          </a:p>
          <a:p>
            <a:pPr marL="0" indent="0">
              <a:buNone/>
            </a:pPr>
            <a:r>
              <a:rPr lang="en-US" sz="1800" dirty="0">
                <a:latin typeface="Lucida Console" panose="020B0609040504020204" pitchFamily="49" charset="0"/>
              </a:rPr>
              <a:t>    "small_beach-metadata": {</a:t>
            </a:r>
          </a:p>
          <a:p>
            <a:pPr marL="0" indent="0">
              <a:buNone/>
            </a:pPr>
            <a:r>
              <a:rPr lang="en-US" sz="1800" dirty="0">
                <a:latin typeface="Lucida Console" panose="020B0609040504020204" pitchFamily="49" charset="0"/>
              </a:rPr>
              <a:t>       "confidence": 1,</a:t>
            </a:r>
          </a:p>
          <a:p>
            <a:pPr marL="0" indent="0">
              <a:buNone/>
            </a:pPr>
            <a:r>
              <a:rPr lang="en-US" sz="1800" dirty="0">
                <a:latin typeface="Lucida Console" panose="020B0609040504020204" pitchFamily="49" charset="0"/>
              </a:rPr>
              <a:t>       "job-name": "labeling-job/small_beach",</a:t>
            </a:r>
          </a:p>
          <a:p>
            <a:pPr marL="0" indent="0">
              <a:buNone/>
            </a:pPr>
            <a:r>
              <a:rPr lang="en-US" sz="1800" dirty="0">
                <a:latin typeface="Lucida Console" panose="020B0609040504020204" pitchFamily="49" charset="0"/>
              </a:rPr>
              <a:t>       "class-name": “Beach",</a:t>
            </a:r>
          </a:p>
          <a:p>
            <a:pPr marL="0" indent="0">
              <a:buNone/>
            </a:pPr>
            <a:r>
              <a:rPr lang="en-US" sz="1800" dirty="0">
                <a:latin typeface="Lucida Console" panose="020B0609040504020204" pitchFamily="49" charset="0"/>
              </a:rPr>
              <a:t>       "human-annotated": "yes",</a:t>
            </a:r>
          </a:p>
          <a:p>
            <a:pPr marL="0" indent="0">
              <a:buNone/>
            </a:pPr>
            <a:r>
              <a:rPr lang="en-US" sz="1800" dirty="0">
                <a:latin typeface="Lucida Console" panose="020B0609040504020204" pitchFamily="49" charset="0"/>
              </a:rPr>
              <a:t>       "creation-date": "2020-03-02T20:42:03.525Z",</a:t>
            </a:r>
          </a:p>
          <a:p>
            <a:pPr marL="0" indent="0">
              <a:buNone/>
            </a:pPr>
            <a:r>
              <a:rPr lang="en-US" sz="1800" dirty="0">
                <a:latin typeface="Lucida Console" panose="020B0609040504020204" pitchFamily="49" charset="0"/>
              </a:rPr>
              <a:t>       "type": "groundtruth/image-classification"</a:t>
            </a:r>
          </a:p>
          <a:p>
            <a:pPr marL="0" indent="0">
              <a:buNone/>
            </a:pPr>
            <a:r>
              <a:rPr lang="en-US" sz="1800" dirty="0">
                <a:latin typeface="Lucida Console" panose="020B0609040504020204" pitchFamily="49" charset="0"/>
              </a:rPr>
              <a:t>    }</a:t>
            </a:r>
          </a:p>
          <a:p>
            <a:pPr marL="0" indent="0">
              <a:buNone/>
            </a:pPr>
            <a:r>
              <a:rPr lang="en-US" sz="1800" dirty="0">
                <a:latin typeface="Lucida Console" panose="020B0609040504020204" pitchFamily="49" charset="0"/>
              </a:rPr>
              <a:t>}</a:t>
            </a:r>
          </a:p>
        </p:txBody>
      </p:sp>
      <p:pic>
        <p:nvPicPr>
          <p:cNvPr id="9" name="Content Placeholder 6">
            <a:extLst>
              <a:ext uri="{C183D7F6-B498-43B3-948B-1728B52AA6E4}">
                <adec:decorative xmlns:adec="http://schemas.microsoft.com/office/drawing/2017/decorative" val="1"/>
              </a:ext>
            </a:extLst>
          </p:cNvPr>
          <p:cNvPicPr>
            <a:picLocks noGrp="1" noChangeAspect="1"/>
          </p:cNvPicPr>
          <p:nvPr>
            <p:ph idx="4294967295"/>
          </p:nvPr>
        </p:nvPicPr>
        <p:blipFill>
          <a:blip r:embed="rId4" cstate="screen">
            <a:extLst>
              <a:ext uri="{28A0092B-C50C-407E-A947-70E740481C1C}">
                <a14:useLocalDpi xmlns:a14="http://schemas.microsoft.com/office/drawing/2010/main"/>
              </a:ext>
            </a:extLst>
          </a:blip>
          <a:stretch>
            <a:fillRect/>
          </a:stretch>
        </p:blipFill>
        <p:spPr>
          <a:xfrm>
            <a:off x="419100" y="1615676"/>
            <a:ext cx="2992064" cy="1682496"/>
          </a:xfrm>
        </p:spPr>
      </p:pic>
      <p:sp>
        <p:nvSpPr>
          <p:cNvPr id="13" name="Rectangle 12">
            <a:extLst>
              <a:ext uri="{C183D7F6-B498-43B3-948B-1728B52AA6E4}">
                <adec:decorative xmlns:adec="http://schemas.microsoft.com/office/drawing/2017/decorative" val="1"/>
              </a:ext>
            </a:extLst>
          </p:cNvPr>
          <p:cNvSpPr/>
          <p:nvPr/>
        </p:nvSpPr>
        <p:spPr>
          <a:xfrm>
            <a:off x="4737788" y="3956030"/>
            <a:ext cx="3116673" cy="33419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6"/>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3291256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Objects need bounding boxes</a:t>
            </a:r>
          </a:p>
        </p:txBody>
      </p:sp>
      <p:sp>
        <p:nvSpPr>
          <p:cNvPr id="6" name="Content Placeholder 5"/>
          <p:cNvSpPr>
            <a:spLocks noGrp="1"/>
          </p:cNvSpPr>
          <p:nvPr>
            <p:ph idx="4294967295"/>
          </p:nvPr>
        </p:nvSpPr>
        <p:spPr>
          <a:xfrm>
            <a:off x="3727224" y="1617009"/>
            <a:ext cx="8045676" cy="4739341"/>
          </a:xfrm>
          <a:solidFill>
            <a:schemeClr val="accent2"/>
          </a:solidFill>
        </p:spPr>
        <p:txBody>
          <a:bodyPr>
            <a:noAutofit/>
          </a:bodyPr>
          <a:lstStyle/>
          <a:p>
            <a:pPr marL="0" indent="0">
              <a:buNone/>
            </a:pPr>
            <a:r>
              <a:rPr lang="en-US" sz="1400" dirty="0">
                <a:latin typeface="Lucida Console" panose="020B0609040504020204" pitchFamily="49" charset="0"/>
              </a:rPr>
              <a:t>   "small_BB": { "annotations": [</a:t>
            </a:r>
          </a:p>
          <a:p>
            <a:pPr marL="0" indent="0">
              <a:buNone/>
            </a:pPr>
            <a:r>
              <a:rPr lang="en-US" sz="1400" dirty="0">
                <a:latin typeface="Lucida Console" panose="020B0609040504020204" pitchFamily="49" charset="0"/>
              </a:rPr>
              <a:t>         {  "left": 186,"top": 125,”width": 346,"height": 580,</a:t>
            </a:r>
          </a:p>
          <a:p>
            <a:pPr marL="0" indent="0">
              <a:buNone/>
            </a:pPr>
            <a:r>
              <a:rPr lang="en-US" sz="1400" dirty="0">
                <a:latin typeface="Lucida Console" panose="020B0609040504020204" pitchFamily="49" charset="0"/>
              </a:rPr>
              <a:t>            "annotationType": "bounding-box", "id": 5,"class_id": 0},</a:t>
            </a:r>
          </a:p>
          <a:p>
            <a:pPr marL="0" indent="0">
              <a:buNone/>
            </a:pPr>
            <a:r>
              <a:rPr lang="en-US" sz="1400" dirty="0">
                <a:latin typeface="Lucida Console" panose="020B0609040504020204" pitchFamily="49" charset="0"/>
              </a:rPr>
              <a:t>         {  "left": 732,"top": 445,"width": 270,"height": 192,</a:t>
            </a:r>
          </a:p>
          <a:p>
            <a:pPr marL="0" indent="0">
              <a:buNone/>
            </a:pPr>
            <a:r>
              <a:rPr lang="en-US" sz="1400" dirty="0">
                <a:latin typeface="Lucida Console" panose="020B0609040504020204" pitchFamily="49" charset="0"/>
              </a:rPr>
              <a:t>            "annotationType": "bounding-box", "id": 6,"class_id": 1}],</a:t>
            </a:r>
          </a:p>
          <a:p>
            <a:pPr marL="0" indent="0">
              <a:buNone/>
            </a:pPr>
            <a:r>
              <a:rPr lang="en-US" sz="1400" dirty="0">
                <a:latin typeface="Lucida Console" panose="020B0609040504020204" pitchFamily="49" charset="0"/>
              </a:rPr>
              <a:t>      "image_size": [</a:t>
            </a:r>
          </a:p>
          <a:p>
            <a:pPr marL="0" indent="0">
              <a:buNone/>
            </a:pPr>
            <a:r>
              <a:rPr lang="en-US" sz="1400" dirty="0">
                <a:latin typeface="Lucida Console" panose="020B0609040504020204" pitchFamily="49" charset="0"/>
              </a:rPr>
              <a:t>         {  "width": 1152,"height": 864,"depth": 3 }]},</a:t>
            </a:r>
          </a:p>
          <a:p>
            <a:pPr marL="0" indent="0">
              <a:buNone/>
            </a:pPr>
            <a:r>
              <a:rPr lang="en-US" sz="1400" dirty="0">
                <a:latin typeface="Lucida Console" panose="020B0609040504020204" pitchFamily="49" charset="0"/>
              </a:rPr>
              <a:t>   "small_BB-metadata": {</a:t>
            </a:r>
          </a:p>
          <a:p>
            <a:pPr marL="0" indent="0">
              <a:buNone/>
            </a:pPr>
            <a:r>
              <a:rPr lang="en-US" sz="1400" dirty="0">
                <a:latin typeface="Lucida Console" panose="020B0609040504020204" pitchFamily="49" charset="0"/>
              </a:rPr>
              <a:t>      "job-name": "labeling-job/small_BB",</a:t>
            </a:r>
          </a:p>
          <a:p>
            <a:pPr marL="0" indent="0">
              <a:buNone/>
            </a:pPr>
            <a:r>
              <a:rPr lang="en-US" sz="1400" dirty="0">
                <a:latin typeface="Lucida Console" panose="020B0609040504020204" pitchFamily="49" charset="0"/>
              </a:rPr>
              <a:t>      "class-map": { "0": "Echo", "1": "Echo dot“ },</a:t>
            </a:r>
          </a:p>
          <a:p>
            <a:pPr marL="0" indent="0">
              <a:buNone/>
            </a:pPr>
            <a:r>
              <a:rPr lang="en-US" sz="1400" dirty="0">
                <a:latin typeface="Lucida Console" panose="020B0609040504020204" pitchFamily="49" charset="0"/>
              </a:rPr>
              <a:t>      "human-annotated": "yes",</a:t>
            </a:r>
          </a:p>
          <a:p>
            <a:pPr marL="0" indent="0">
              <a:buNone/>
            </a:pPr>
            <a:r>
              <a:rPr lang="en-US" sz="1400" dirty="0">
                <a:latin typeface="Lucida Console" panose="020B0609040504020204" pitchFamily="49" charset="0"/>
              </a:rPr>
              <a:t>      "objects": [ {"confidence": 1}, {"confidence": 1}],</a:t>
            </a:r>
          </a:p>
          <a:p>
            <a:pPr marL="0" indent="0">
              <a:buNone/>
            </a:pPr>
            <a:r>
              <a:rPr lang="en-US" sz="1400" dirty="0">
                <a:latin typeface="Lucida Console" panose="020B0609040504020204" pitchFamily="49" charset="0"/>
              </a:rPr>
              <a:t>      "creation-date": "2020-03-02T20:42:25.930Z",</a:t>
            </a:r>
          </a:p>
          <a:p>
            <a:pPr marL="0" indent="0">
              <a:buNone/>
            </a:pPr>
            <a:r>
              <a:rPr lang="en-US" sz="1400" dirty="0">
                <a:latin typeface="Lucida Console" panose="020B0609040504020204" pitchFamily="49" charset="0"/>
              </a:rPr>
              <a:t>      "type": "groundtruth/object-detection"</a:t>
            </a:r>
          </a:p>
          <a:p>
            <a:pPr marL="0" indent="0">
              <a:buNone/>
            </a:pPr>
            <a:br>
              <a:rPr lang="en-US" sz="1400" dirty="0">
                <a:latin typeface="Lucida Console" panose="020B0609040504020204" pitchFamily="49" charset="0"/>
              </a:rPr>
            </a:br>
            <a:br>
              <a:rPr lang="en-US" sz="1400" dirty="0">
                <a:latin typeface="Lucida Console" panose="020B0609040504020204" pitchFamily="49" charset="0"/>
              </a:rPr>
            </a:br>
            <a:endParaRPr lang="en-US" sz="1400" dirty="0">
              <a:latin typeface="Lucida Console" panose="020B0609040504020204" pitchFamily="49" charset="0"/>
            </a:endParaRPr>
          </a:p>
          <a:p>
            <a:pPr marL="0" indent="0">
              <a:buNone/>
            </a:pPr>
            <a:endParaRPr lang="en-US" sz="1400" dirty="0">
              <a:latin typeface="Lucida Console" panose="020B0609040504020204" pitchFamily="49" charset="0"/>
            </a:endParaRPr>
          </a:p>
        </p:txBody>
      </p:sp>
      <p:pic>
        <p:nvPicPr>
          <p:cNvPr id="9" name="Content Placeholder 7">
            <a:extLst>
              <a:ext uri="{C183D7F6-B498-43B3-948B-1728B52AA6E4}">
                <adec:decorative xmlns:adec="http://schemas.microsoft.com/office/drawing/2017/decorative" val="1"/>
              </a:ext>
            </a:extLst>
          </p:cNvPr>
          <p:cNvPicPr>
            <a:picLocks noGrp="1" noChangeAspect="1"/>
          </p:cNvPicPr>
          <p:nvPr>
            <p:ph idx="4294967295"/>
          </p:nvPr>
        </p:nvPicPr>
        <p:blipFill rotWithShape="1">
          <a:blip r:embed="rId4" cstate="screen">
            <a:extLst>
              <a:ext uri="{28A0092B-C50C-407E-A947-70E740481C1C}">
                <a14:useLocalDpi xmlns:a14="http://schemas.microsoft.com/office/drawing/2010/main"/>
              </a:ext>
            </a:extLst>
          </a:blip>
          <a:srcRect/>
          <a:stretch/>
        </p:blipFill>
        <p:spPr>
          <a:xfrm>
            <a:off x="419100" y="1617009"/>
            <a:ext cx="2978150" cy="1681163"/>
          </a:xfrm>
        </p:spPr>
      </p:pic>
      <p:sp>
        <p:nvSpPr>
          <p:cNvPr id="15" name="Oval 14">
            <a:extLst>
              <a:ext uri="{C183D7F6-B498-43B3-948B-1728B52AA6E4}">
                <adec:decorative xmlns:adec="http://schemas.microsoft.com/office/drawing/2017/decorative" val="1"/>
              </a:ext>
            </a:extLst>
          </p:cNvPr>
          <p:cNvSpPr/>
          <p:nvPr/>
        </p:nvSpPr>
        <p:spPr>
          <a:xfrm>
            <a:off x="9547821" y="2098015"/>
            <a:ext cx="1633013" cy="556994"/>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C183D7F6-B498-43B3-948B-1728B52AA6E4}">
                <adec:decorative xmlns:adec="http://schemas.microsoft.com/office/drawing/2017/decorative" val="1"/>
              </a:ext>
            </a:extLst>
          </p:cNvPr>
          <p:cNvSpPr/>
          <p:nvPr/>
        </p:nvSpPr>
        <p:spPr>
          <a:xfrm>
            <a:off x="9584793" y="2741178"/>
            <a:ext cx="1633013" cy="556994"/>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C183D7F6-B498-43B3-948B-1728B52AA6E4}">
                <adec:decorative xmlns:adec="http://schemas.microsoft.com/office/drawing/2017/decorative" val="1"/>
              </a:ext>
            </a:extLst>
          </p:cNvPr>
          <p:cNvSpPr/>
          <p:nvPr/>
        </p:nvSpPr>
        <p:spPr>
          <a:xfrm>
            <a:off x="7398749" y="4451317"/>
            <a:ext cx="1684909" cy="33419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C183D7F6-B498-43B3-948B-1728B52AA6E4}">
                <adec:decorative xmlns:adec="http://schemas.microsoft.com/office/drawing/2017/decorative" val="1"/>
              </a:ext>
            </a:extLst>
          </p:cNvPr>
          <p:cNvSpPr/>
          <p:nvPr/>
        </p:nvSpPr>
        <p:spPr>
          <a:xfrm>
            <a:off x="5983054" y="4436618"/>
            <a:ext cx="1308164" cy="33419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Curved Connector 19">
            <a:extLst>
              <a:ext uri="{C183D7F6-B498-43B3-948B-1728B52AA6E4}">
                <adec:decorative xmlns:adec="http://schemas.microsoft.com/office/drawing/2017/decorative" val="1"/>
              </a:ext>
            </a:extLst>
          </p:cNvPr>
          <p:cNvCxnSpPr>
            <a:stCxn id="15" idx="2"/>
            <a:endCxn id="18" idx="0"/>
          </p:cNvCxnSpPr>
          <p:nvPr/>
        </p:nvCxnSpPr>
        <p:spPr>
          <a:xfrm rot="10800000" flipV="1">
            <a:off x="6637137" y="2376512"/>
            <a:ext cx="2910685" cy="2060106"/>
          </a:xfrm>
          <a:prstGeom prst="curvedConnector2">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C183D7F6-B498-43B3-948B-1728B52AA6E4}">
                <adec:decorative xmlns:adec="http://schemas.microsoft.com/office/drawing/2017/decorative" val="1"/>
              </a:ext>
            </a:extLst>
          </p:cNvPr>
          <p:cNvCxnSpPr>
            <a:stCxn id="16" idx="4"/>
            <a:endCxn id="17" idx="3"/>
          </p:cNvCxnSpPr>
          <p:nvPr/>
        </p:nvCxnSpPr>
        <p:spPr>
          <a:xfrm rot="5400000">
            <a:off x="9082357" y="3299473"/>
            <a:ext cx="1320244" cy="1317642"/>
          </a:xfrm>
          <a:prstGeom prst="curvedConnector2">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56590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Amazon SageMaker Ground Truth</a:t>
            </a:r>
          </a:p>
        </p:txBody>
      </p:sp>
      <p:pic>
        <p:nvPicPr>
          <p:cNvPr id="11" name="Content Placeholder 10" descr="Amazon SageMaker Ground Truth."/>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1014843" y="1629856"/>
            <a:ext cx="10162314" cy="4446013"/>
          </a:xfrm>
        </p:spPr>
      </p:pic>
      <p:sp>
        <p:nvSpPr>
          <p:cNvPr id="7" name="Footer Placeholder 6"/>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2217112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Create test dataset</a:t>
            </a:r>
          </a:p>
        </p:txBody>
      </p:sp>
      <p:cxnSp>
        <p:nvCxnSpPr>
          <p:cNvPr id="13" name="Straight Arrow Connector 12">
            <a:extLst>
              <a:ext uri="{C183D7F6-B498-43B3-948B-1728B52AA6E4}">
                <adec:decorative xmlns:adec="http://schemas.microsoft.com/office/drawing/2017/decorative" val="1"/>
              </a:ext>
            </a:extLst>
          </p:cNvPr>
          <p:cNvCxnSpPr>
            <a:stCxn id="6" idx="3"/>
            <a:endCxn id="7" idx="1"/>
          </p:cNvCxnSpPr>
          <p:nvPr/>
        </p:nvCxnSpPr>
        <p:spPr>
          <a:xfrm>
            <a:off x="1931659" y="2124075"/>
            <a:ext cx="838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C183D7F6-B498-43B3-948B-1728B52AA6E4}">
                <adec:decorative xmlns:adec="http://schemas.microsoft.com/office/drawing/2017/decorative" val="1"/>
              </a:ext>
            </a:extLst>
          </p:cNvPr>
          <p:cNvCxnSpPr>
            <a:cxnSpLocks/>
            <a:stCxn id="7" idx="3"/>
          </p:cNvCxnSpPr>
          <p:nvPr/>
        </p:nvCxnSpPr>
        <p:spPr>
          <a:xfrm>
            <a:off x="4170685" y="2124075"/>
            <a:ext cx="685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C183D7F6-B498-43B3-948B-1728B52AA6E4}">
                <adec:decorative xmlns:adec="http://schemas.microsoft.com/office/drawing/2017/decorative" val="1"/>
              </a:ext>
            </a:extLst>
          </p:cNvPr>
          <p:cNvCxnSpPr>
            <a:stCxn id="8" idx="3"/>
            <a:endCxn id="9" idx="1"/>
          </p:cNvCxnSpPr>
          <p:nvPr/>
        </p:nvCxnSpPr>
        <p:spPr>
          <a:xfrm>
            <a:off x="6325476" y="2124075"/>
            <a:ext cx="5464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a:stCxn id="9" idx="3"/>
            <a:endCxn id="10" idx="1"/>
          </p:cNvCxnSpPr>
          <p:nvPr/>
        </p:nvCxnSpPr>
        <p:spPr>
          <a:xfrm>
            <a:off x="8214935" y="2124075"/>
            <a:ext cx="39564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C183D7F6-B498-43B3-948B-1728B52AA6E4}">
                <adec:decorative xmlns:adec="http://schemas.microsoft.com/office/drawing/2017/decorative" val="1"/>
              </a:ext>
            </a:extLst>
          </p:cNvPr>
          <p:cNvCxnSpPr>
            <a:stCxn id="10" idx="3"/>
            <a:endCxn id="11" idx="1"/>
          </p:cNvCxnSpPr>
          <p:nvPr/>
        </p:nvCxnSpPr>
        <p:spPr>
          <a:xfrm flipV="1">
            <a:off x="9972651" y="2124075"/>
            <a:ext cx="74696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1744" y="2799159"/>
            <a:ext cx="171393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1: Collect images</a:t>
            </a:r>
          </a:p>
        </p:txBody>
      </p:sp>
      <p:sp>
        <p:nvSpPr>
          <p:cNvPr id="29" name="TextBox 28"/>
          <p:cNvSpPr txBox="1"/>
          <p:nvPr/>
        </p:nvSpPr>
        <p:spPr>
          <a:xfrm>
            <a:off x="2246544" y="2799159"/>
            <a:ext cx="2448106"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2: Create training dataset</a:t>
            </a:r>
          </a:p>
        </p:txBody>
      </p:sp>
      <p:sp>
        <p:nvSpPr>
          <p:cNvPr id="30" name="TextBox 29"/>
          <p:cNvSpPr txBox="1"/>
          <p:nvPr/>
        </p:nvSpPr>
        <p:spPr>
          <a:xfrm>
            <a:off x="4604638" y="2799159"/>
            <a:ext cx="209865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3: Create test dataset</a:t>
            </a:r>
          </a:p>
        </p:txBody>
      </p:sp>
      <p:pic>
        <p:nvPicPr>
          <p:cNvPr id="9" name="Picture 8">
            <a:extLst>
              <a:ext uri="{C183D7F6-B498-43B3-948B-1728B52AA6E4}">
                <adec:decorative xmlns:adec="http://schemas.microsoft.com/office/drawing/2017/decorative" val="1"/>
              </a:ext>
            </a:extLst>
          </p:cNvPr>
          <p:cNvPicPr>
            <a:picLocks noChangeAspect="1"/>
          </p:cNvPicPr>
          <p:nvPr/>
        </p:nvPicPr>
        <p:blipFill>
          <a:blip r:embed="rId4">
            <a:duotone>
              <a:schemeClr val="bg2">
                <a:shade val="45000"/>
                <a:satMod val="135000"/>
              </a:schemeClr>
              <a:prstClr val="white"/>
            </a:duotone>
          </a:blip>
          <a:stretch>
            <a:fillRect/>
          </a:stretch>
        </p:blipFill>
        <p:spPr>
          <a:xfrm>
            <a:off x="6871910" y="1466850"/>
            <a:ext cx="1343025" cy="1314450"/>
          </a:xfrm>
          <a:prstGeom prst="rect">
            <a:avLst/>
          </a:prstGeom>
        </p:spPr>
      </p:pic>
      <p:sp>
        <p:nvSpPr>
          <p:cNvPr id="31" name="TextBox 30"/>
          <p:cNvSpPr txBox="1"/>
          <p:nvPr/>
        </p:nvSpPr>
        <p:spPr>
          <a:xfrm>
            <a:off x="6628749" y="2799159"/>
            <a:ext cx="1829347"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4: Train the model</a:t>
            </a:r>
          </a:p>
        </p:txBody>
      </p:sp>
      <p:sp>
        <p:nvSpPr>
          <p:cNvPr id="32" name="TextBox 31"/>
          <p:cNvSpPr txBox="1"/>
          <p:nvPr/>
        </p:nvSpPr>
        <p:spPr>
          <a:xfrm>
            <a:off x="8707960" y="2799159"/>
            <a:ext cx="1167307"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5: Evaluate</a:t>
            </a:r>
          </a:p>
        </p:txBody>
      </p:sp>
      <p:sp>
        <p:nvSpPr>
          <p:cNvPr id="33" name="TextBox 32"/>
          <p:cNvSpPr txBox="1"/>
          <p:nvPr/>
        </p:nvSpPr>
        <p:spPr>
          <a:xfrm>
            <a:off x="10658954" y="2799159"/>
            <a:ext cx="1350050"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 Use Model</a:t>
            </a:r>
          </a:p>
        </p:txBody>
      </p:sp>
      <p:grpSp>
        <p:nvGrpSpPr>
          <p:cNvPr id="24" name="Group 23" descr="Creating test dataset workflow.">
            <a:extLst>
              <a:ext uri="{FF2B5EF4-FFF2-40B4-BE49-F238E27FC236}">
                <a16:creationId xmlns:a16="http://schemas.microsoft.com/office/drawing/2014/main" id="{BB73BF96-3087-49CF-96E7-45E0588108AC}"/>
              </a:ext>
            </a:extLst>
          </p:cNvPr>
          <p:cNvGrpSpPr/>
          <p:nvPr/>
        </p:nvGrpSpPr>
        <p:grpSpPr>
          <a:xfrm>
            <a:off x="445759" y="1438275"/>
            <a:ext cx="11502583" cy="4129123"/>
            <a:chOff x="445759" y="1438275"/>
            <a:chExt cx="11502583" cy="4129123"/>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blip>
            <a:stretch>
              <a:fillRect/>
            </a:stretch>
          </p:blipFill>
          <p:spPr>
            <a:xfrm>
              <a:off x="445759" y="1438275"/>
              <a:ext cx="1485900" cy="137160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6">
              <a:duotone>
                <a:schemeClr val="bg2">
                  <a:shade val="45000"/>
                  <a:satMod val="135000"/>
                </a:schemeClr>
                <a:prstClr val="white"/>
              </a:duotone>
            </a:blip>
            <a:stretch>
              <a:fillRect/>
            </a:stretch>
          </p:blipFill>
          <p:spPr>
            <a:xfrm>
              <a:off x="2770510" y="1466850"/>
              <a:ext cx="1400175" cy="1314450"/>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982451" y="1476375"/>
              <a:ext cx="1343025" cy="129540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8">
              <a:duotone>
                <a:schemeClr val="bg2">
                  <a:shade val="45000"/>
                  <a:satMod val="135000"/>
                </a:schemeClr>
                <a:prstClr val="white"/>
              </a:duotone>
            </a:blip>
            <a:stretch>
              <a:fillRect/>
            </a:stretch>
          </p:blipFill>
          <p:spPr>
            <a:xfrm>
              <a:off x="8610576" y="1443038"/>
              <a:ext cx="1362075" cy="1362075"/>
            </a:xfrm>
            <a:prstGeom prst="rect">
              <a:avLst/>
            </a:prstGeom>
          </p:spPr>
        </p:pic>
        <p:pic>
          <p:nvPicPr>
            <p:cNvPr id="11" name="Picture 10">
              <a:extLst>
                <a:ext uri="{C183D7F6-B498-43B3-948B-1728B52AA6E4}">
                  <adec:decorative xmlns:adec="http://schemas.microsoft.com/office/drawing/2017/decorative" val="1"/>
                </a:ext>
              </a:extLst>
            </p:cNvPr>
            <p:cNvPicPr>
              <a:picLocks noChangeAspect="1"/>
            </p:cNvPicPr>
            <p:nvPr/>
          </p:nvPicPr>
          <p:blipFill>
            <a:blip r:embed="rId9">
              <a:duotone>
                <a:schemeClr val="bg2">
                  <a:shade val="45000"/>
                  <a:satMod val="135000"/>
                </a:schemeClr>
                <a:prstClr val="white"/>
              </a:duotone>
            </a:blip>
            <a:stretch>
              <a:fillRect/>
            </a:stretch>
          </p:blipFill>
          <p:spPr>
            <a:xfrm>
              <a:off x="10719617" y="1543050"/>
              <a:ext cx="1228725" cy="1162050"/>
            </a:xfrm>
            <a:prstGeom prst="rect">
              <a:avLst/>
            </a:prstGeom>
          </p:spPr>
        </p:pic>
        <p:grpSp>
          <p:nvGrpSpPr>
            <p:cNvPr id="14" name="Group 13">
              <a:extLst>
                <a:ext uri="{C183D7F6-B498-43B3-948B-1728B52AA6E4}">
                  <adec:decorative xmlns:adec="http://schemas.microsoft.com/office/drawing/2017/decorative" val="1"/>
                </a:ext>
              </a:extLst>
            </p:cNvPr>
            <p:cNvGrpSpPr/>
            <p:nvPr/>
          </p:nvGrpSpPr>
          <p:grpSpPr>
            <a:xfrm>
              <a:off x="1212724" y="4259054"/>
              <a:ext cx="9766552" cy="1308344"/>
              <a:chOff x="957785" y="4259054"/>
              <a:chExt cx="9766552" cy="1308344"/>
            </a:xfrm>
          </p:grpSpPr>
          <p:sp>
            <p:nvSpPr>
              <p:cNvPr id="5" name="Rectangle 4">
                <a:extLst>
                  <a:ext uri="{C183D7F6-B498-43B3-948B-1728B52AA6E4}">
                    <adec:decorative xmlns:adec="http://schemas.microsoft.com/office/drawing/2017/decorative" val="1"/>
                  </a:ext>
                </a:extLst>
              </p:cNvPr>
              <p:cNvSpPr/>
              <p:nvPr/>
            </p:nvSpPr>
            <p:spPr>
              <a:xfrm>
                <a:off x="1206411" y="4259054"/>
                <a:ext cx="73152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Training set</a:t>
                </a:r>
              </a:p>
            </p:txBody>
          </p:sp>
          <p:sp>
            <p:nvSpPr>
              <p:cNvPr id="23" name="Rectangle 22">
                <a:extLst>
                  <a:ext uri="{C183D7F6-B498-43B3-948B-1728B52AA6E4}">
                    <adec:decorative xmlns:adec="http://schemas.microsoft.com/office/drawing/2017/decorative" val="1"/>
                  </a:ext>
                </a:extLst>
              </p:cNvPr>
              <p:cNvSpPr/>
              <p:nvPr/>
            </p:nvSpPr>
            <p:spPr>
              <a:xfrm>
                <a:off x="8526686" y="4259054"/>
                <a:ext cx="18288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Testing set</a:t>
                </a:r>
              </a:p>
            </p:txBody>
          </p:sp>
          <p:sp>
            <p:nvSpPr>
              <p:cNvPr id="12" name="TextBox 11"/>
              <p:cNvSpPr txBox="1"/>
              <p:nvPr/>
            </p:nvSpPr>
            <p:spPr>
              <a:xfrm>
                <a:off x="957785" y="5228844"/>
                <a:ext cx="49725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0%</a:t>
                </a:r>
              </a:p>
            </p:txBody>
          </p:sp>
          <p:sp>
            <p:nvSpPr>
              <p:cNvPr id="25" name="TextBox 24"/>
              <p:cNvSpPr txBox="1"/>
              <p:nvPr/>
            </p:nvSpPr>
            <p:spPr>
              <a:xfrm>
                <a:off x="8256904" y="5228844"/>
                <a:ext cx="61747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80%</a:t>
                </a:r>
              </a:p>
            </p:txBody>
          </p:sp>
          <p:sp>
            <p:nvSpPr>
              <p:cNvPr id="26" name="TextBox 25"/>
              <p:cNvSpPr txBox="1"/>
              <p:nvPr/>
            </p:nvSpPr>
            <p:spPr>
              <a:xfrm>
                <a:off x="9986635" y="5228844"/>
                <a:ext cx="73770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100%</a:t>
                </a:r>
              </a:p>
            </p:txBody>
          </p:sp>
        </p:grpSp>
      </p:gr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356464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Train the model</a:t>
            </a:r>
          </a:p>
        </p:txBody>
      </p:sp>
      <p:cxnSp>
        <p:nvCxnSpPr>
          <p:cNvPr id="13" name="Straight Arrow Connector 12">
            <a:extLst>
              <a:ext uri="{C183D7F6-B498-43B3-948B-1728B52AA6E4}">
                <adec:decorative xmlns:adec="http://schemas.microsoft.com/office/drawing/2017/decorative" val="1"/>
              </a:ext>
            </a:extLst>
          </p:cNvPr>
          <p:cNvCxnSpPr>
            <a:stCxn id="6" idx="3"/>
            <a:endCxn id="7" idx="1"/>
          </p:cNvCxnSpPr>
          <p:nvPr/>
        </p:nvCxnSpPr>
        <p:spPr>
          <a:xfrm>
            <a:off x="1931659" y="2124075"/>
            <a:ext cx="838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C183D7F6-B498-43B3-948B-1728B52AA6E4}">
                <adec:decorative xmlns:adec="http://schemas.microsoft.com/office/drawing/2017/decorative" val="1"/>
              </a:ext>
            </a:extLst>
          </p:cNvPr>
          <p:cNvCxnSpPr>
            <a:cxnSpLocks/>
            <a:stCxn id="7" idx="3"/>
          </p:cNvCxnSpPr>
          <p:nvPr/>
        </p:nvCxnSpPr>
        <p:spPr>
          <a:xfrm>
            <a:off x="4170685" y="2124075"/>
            <a:ext cx="685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C183D7F6-B498-43B3-948B-1728B52AA6E4}">
                <adec:decorative xmlns:adec="http://schemas.microsoft.com/office/drawing/2017/decorative" val="1"/>
              </a:ext>
            </a:extLst>
          </p:cNvPr>
          <p:cNvCxnSpPr>
            <a:stCxn id="8" idx="3"/>
            <a:endCxn id="9" idx="1"/>
          </p:cNvCxnSpPr>
          <p:nvPr/>
        </p:nvCxnSpPr>
        <p:spPr>
          <a:xfrm>
            <a:off x="6325476" y="2124075"/>
            <a:ext cx="5464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a:stCxn id="9" idx="3"/>
            <a:endCxn id="10" idx="1"/>
          </p:cNvCxnSpPr>
          <p:nvPr/>
        </p:nvCxnSpPr>
        <p:spPr>
          <a:xfrm>
            <a:off x="8214935" y="2124075"/>
            <a:ext cx="39564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C183D7F6-B498-43B3-948B-1728B52AA6E4}">
                <adec:decorative xmlns:adec="http://schemas.microsoft.com/office/drawing/2017/decorative" val="1"/>
              </a:ext>
            </a:extLst>
          </p:cNvPr>
          <p:cNvCxnSpPr>
            <a:stCxn id="10" idx="3"/>
            <a:endCxn id="11" idx="1"/>
          </p:cNvCxnSpPr>
          <p:nvPr/>
        </p:nvCxnSpPr>
        <p:spPr>
          <a:xfrm flipV="1">
            <a:off x="9972651" y="2124075"/>
            <a:ext cx="74696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1744" y="2799159"/>
            <a:ext cx="171393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1: Collect images</a:t>
            </a:r>
          </a:p>
        </p:txBody>
      </p:sp>
      <p:sp>
        <p:nvSpPr>
          <p:cNvPr id="29" name="TextBox 28"/>
          <p:cNvSpPr txBox="1"/>
          <p:nvPr/>
        </p:nvSpPr>
        <p:spPr>
          <a:xfrm>
            <a:off x="2246544" y="2799159"/>
            <a:ext cx="2448106"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2: Create training dataset</a:t>
            </a:r>
          </a:p>
        </p:txBody>
      </p:sp>
      <p:sp>
        <p:nvSpPr>
          <p:cNvPr id="30" name="TextBox 29"/>
          <p:cNvSpPr txBox="1"/>
          <p:nvPr/>
        </p:nvSpPr>
        <p:spPr>
          <a:xfrm>
            <a:off x="4604638" y="2799159"/>
            <a:ext cx="209865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3: Create test dataset</a:t>
            </a:r>
          </a:p>
        </p:txBody>
      </p:sp>
      <p:sp>
        <p:nvSpPr>
          <p:cNvPr id="31" name="TextBox 30"/>
          <p:cNvSpPr txBox="1"/>
          <p:nvPr/>
        </p:nvSpPr>
        <p:spPr>
          <a:xfrm>
            <a:off x="6628749" y="2799159"/>
            <a:ext cx="182934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4: Train the model</a:t>
            </a:r>
          </a:p>
        </p:txBody>
      </p:sp>
      <p:grpSp>
        <p:nvGrpSpPr>
          <p:cNvPr id="5" name="Group 4" descr="Training the model workflow.">
            <a:extLst>
              <a:ext uri="{FF2B5EF4-FFF2-40B4-BE49-F238E27FC236}">
                <a16:creationId xmlns:a16="http://schemas.microsoft.com/office/drawing/2014/main" id="{771ADE8B-7C83-4E8D-A94A-D66EB40E38EB}"/>
              </a:ext>
            </a:extLst>
          </p:cNvPr>
          <p:cNvGrpSpPr/>
          <p:nvPr/>
        </p:nvGrpSpPr>
        <p:grpSpPr>
          <a:xfrm>
            <a:off x="445759" y="1438275"/>
            <a:ext cx="9526892" cy="1371600"/>
            <a:chOff x="445759" y="1438275"/>
            <a:chExt cx="9526892" cy="137160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4">
              <a:duotone>
                <a:schemeClr val="bg2">
                  <a:shade val="45000"/>
                  <a:satMod val="135000"/>
                </a:schemeClr>
                <a:prstClr val="white"/>
              </a:duotone>
            </a:blip>
            <a:stretch>
              <a:fillRect/>
            </a:stretch>
          </p:blipFill>
          <p:spPr>
            <a:xfrm>
              <a:off x="445759" y="1438275"/>
              <a:ext cx="1485900" cy="137160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blip>
            <a:stretch>
              <a:fillRect/>
            </a:stretch>
          </p:blipFill>
          <p:spPr>
            <a:xfrm>
              <a:off x="2770510" y="1466850"/>
              <a:ext cx="1400175" cy="1314450"/>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6">
              <a:duotone>
                <a:schemeClr val="bg2">
                  <a:shade val="45000"/>
                  <a:satMod val="135000"/>
                </a:schemeClr>
                <a:prstClr val="white"/>
              </a:duotone>
            </a:blip>
            <a:stretch>
              <a:fillRect/>
            </a:stretch>
          </p:blipFill>
          <p:spPr>
            <a:xfrm>
              <a:off x="4982451" y="1476375"/>
              <a:ext cx="1343025" cy="1295400"/>
            </a:xfrm>
            <a:prstGeom prst="rect">
              <a:avLst/>
            </a:prstGeom>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71910" y="1466850"/>
              <a:ext cx="1343025" cy="131445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8">
              <a:duotone>
                <a:schemeClr val="bg2">
                  <a:shade val="45000"/>
                  <a:satMod val="135000"/>
                </a:schemeClr>
                <a:prstClr val="white"/>
              </a:duotone>
            </a:blip>
            <a:stretch>
              <a:fillRect/>
            </a:stretch>
          </p:blipFill>
          <p:spPr>
            <a:xfrm>
              <a:off x="8610576" y="1443038"/>
              <a:ext cx="1362075" cy="1362075"/>
            </a:xfrm>
            <a:prstGeom prst="rect">
              <a:avLst/>
            </a:prstGeom>
          </p:spPr>
        </p:pic>
      </p:grpSp>
      <p:sp>
        <p:nvSpPr>
          <p:cNvPr id="32" name="TextBox 31"/>
          <p:cNvSpPr txBox="1"/>
          <p:nvPr/>
        </p:nvSpPr>
        <p:spPr>
          <a:xfrm>
            <a:off x="8707960" y="2799159"/>
            <a:ext cx="1167307"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5: Evaluate</a:t>
            </a:r>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9">
            <a:duotone>
              <a:schemeClr val="bg2">
                <a:shade val="45000"/>
                <a:satMod val="135000"/>
              </a:schemeClr>
              <a:prstClr val="white"/>
            </a:duotone>
          </a:blip>
          <a:stretch>
            <a:fillRect/>
          </a:stretch>
        </p:blipFill>
        <p:spPr>
          <a:xfrm>
            <a:off x="10719617" y="1543050"/>
            <a:ext cx="1228725" cy="1162050"/>
          </a:xfrm>
          <a:prstGeom prst="rect">
            <a:avLst/>
          </a:prstGeom>
        </p:spPr>
      </p:pic>
      <p:sp>
        <p:nvSpPr>
          <p:cNvPr id="33" name="TextBox 32"/>
          <p:cNvSpPr txBox="1"/>
          <p:nvPr/>
        </p:nvSpPr>
        <p:spPr>
          <a:xfrm>
            <a:off x="10658954" y="2799159"/>
            <a:ext cx="1350050"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 Use Model</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1142056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Evaluate - Metrics</a:t>
            </a:r>
          </a:p>
        </p:txBody>
      </p:sp>
      <p:cxnSp>
        <p:nvCxnSpPr>
          <p:cNvPr id="13" name="Straight Arrow Connector 12">
            <a:extLst>
              <a:ext uri="{C183D7F6-B498-43B3-948B-1728B52AA6E4}">
                <adec:decorative xmlns:adec="http://schemas.microsoft.com/office/drawing/2017/decorative" val="1"/>
              </a:ext>
            </a:extLst>
          </p:cNvPr>
          <p:cNvCxnSpPr>
            <a:stCxn id="6" idx="3"/>
            <a:endCxn id="7" idx="1"/>
          </p:cNvCxnSpPr>
          <p:nvPr/>
        </p:nvCxnSpPr>
        <p:spPr>
          <a:xfrm>
            <a:off x="1931659" y="2124075"/>
            <a:ext cx="838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C183D7F6-B498-43B3-948B-1728B52AA6E4}">
                <adec:decorative xmlns:adec="http://schemas.microsoft.com/office/drawing/2017/decorative" val="1"/>
              </a:ext>
            </a:extLst>
          </p:cNvPr>
          <p:cNvCxnSpPr>
            <a:cxnSpLocks/>
            <a:stCxn id="7" idx="3"/>
          </p:cNvCxnSpPr>
          <p:nvPr/>
        </p:nvCxnSpPr>
        <p:spPr>
          <a:xfrm>
            <a:off x="4170685" y="2124075"/>
            <a:ext cx="685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C183D7F6-B498-43B3-948B-1728B52AA6E4}">
                <adec:decorative xmlns:adec="http://schemas.microsoft.com/office/drawing/2017/decorative" val="1"/>
              </a:ext>
            </a:extLst>
          </p:cNvPr>
          <p:cNvCxnSpPr>
            <a:stCxn id="8" idx="3"/>
            <a:endCxn id="9" idx="1"/>
          </p:cNvCxnSpPr>
          <p:nvPr/>
        </p:nvCxnSpPr>
        <p:spPr>
          <a:xfrm>
            <a:off x="6325476" y="2124075"/>
            <a:ext cx="5464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a:stCxn id="9" idx="3"/>
            <a:endCxn id="10" idx="1"/>
          </p:cNvCxnSpPr>
          <p:nvPr/>
        </p:nvCxnSpPr>
        <p:spPr>
          <a:xfrm>
            <a:off x="8214935" y="2124075"/>
            <a:ext cx="39564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C183D7F6-B498-43B3-948B-1728B52AA6E4}">
                <adec:decorative xmlns:adec="http://schemas.microsoft.com/office/drawing/2017/decorative" val="1"/>
              </a:ext>
            </a:extLst>
          </p:cNvPr>
          <p:cNvCxnSpPr>
            <a:stCxn id="10" idx="3"/>
            <a:endCxn id="11" idx="1"/>
          </p:cNvCxnSpPr>
          <p:nvPr/>
        </p:nvCxnSpPr>
        <p:spPr>
          <a:xfrm flipV="1">
            <a:off x="9972651" y="2124075"/>
            <a:ext cx="74696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1744" y="2799159"/>
            <a:ext cx="171393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1: Collect Images</a:t>
            </a:r>
          </a:p>
        </p:txBody>
      </p:sp>
      <p:sp>
        <p:nvSpPr>
          <p:cNvPr id="29" name="TextBox 28"/>
          <p:cNvSpPr txBox="1"/>
          <p:nvPr/>
        </p:nvSpPr>
        <p:spPr>
          <a:xfrm>
            <a:off x="2246544" y="2799159"/>
            <a:ext cx="2448106"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2: Create training dataset</a:t>
            </a:r>
          </a:p>
        </p:txBody>
      </p:sp>
      <p:sp>
        <p:nvSpPr>
          <p:cNvPr id="30" name="TextBox 29"/>
          <p:cNvSpPr txBox="1"/>
          <p:nvPr/>
        </p:nvSpPr>
        <p:spPr>
          <a:xfrm>
            <a:off x="4604638" y="2799159"/>
            <a:ext cx="209865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3: Create test dataset</a:t>
            </a:r>
          </a:p>
        </p:txBody>
      </p:sp>
      <p:pic>
        <p:nvPicPr>
          <p:cNvPr id="9" name="Picture 8">
            <a:extLst>
              <a:ext uri="{C183D7F6-B498-43B3-948B-1728B52AA6E4}">
                <adec:decorative xmlns:adec="http://schemas.microsoft.com/office/drawing/2017/decorative" val="1"/>
              </a:ext>
            </a:extLst>
          </p:cNvPr>
          <p:cNvPicPr>
            <a:picLocks noChangeAspect="1"/>
          </p:cNvPicPr>
          <p:nvPr/>
        </p:nvPicPr>
        <p:blipFill>
          <a:blip r:embed="rId4">
            <a:duotone>
              <a:schemeClr val="bg2">
                <a:shade val="45000"/>
                <a:satMod val="135000"/>
              </a:schemeClr>
              <a:prstClr val="white"/>
            </a:duotone>
          </a:blip>
          <a:stretch>
            <a:fillRect/>
          </a:stretch>
        </p:blipFill>
        <p:spPr>
          <a:xfrm>
            <a:off x="6871910" y="1466850"/>
            <a:ext cx="1343025" cy="1314450"/>
          </a:xfrm>
          <a:prstGeom prst="rect">
            <a:avLst/>
          </a:prstGeom>
        </p:spPr>
      </p:pic>
      <p:sp>
        <p:nvSpPr>
          <p:cNvPr id="31" name="TextBox 30"/>
          <p:cNvSpPr txBox="1"/>
          <p:nvPr/>
        </p:nvSpPr>
        <p:spPr>
          <a:xfrm>
            <a:off x="6628749" y="2799159"/>
            <a:ext cx="1829347"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4: Train the model</a:t>
            </a:r>
          </a:p>
        </p:txBody>
      </p:sp>
      <p:sp>
        <p:nvSpPr>
          <p:cNvPr id="32" name="TextBox 31"/>
          <p:cNvSpPr txBox="1"/>
          <p:nvPr/>
        </p:nvSpPr>
        <p:spPr>
          <a:xfrm>
            <a:off x="8707960" y="2799159"/>
            <a:ext cx="116730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 Evaluate</a:t>
            </a:r>
          </a:p>
        </p:txBody>
      </p:sp>
      <p:grpSp>
        <p:nvGrpSpPr>
          <p:cNvPr id="27" name="Group 26" descr="Evaluate the model workflow.">
            <a:extLst>
              <a:ext uri="{FF2B5EF4-FFF2-40B4-BE49-F238E27FC236}">
                <a16:creationId xmlns:a16="http://schemas.microsoft.com/office/drawing/2014/main" id="{47252CB3-7F1F-4F0E-B456-AA995BBC6CC4}"/>
              </a:ext>
            </a:extLst>
          </p:cNvPr>
          <p:cNvGrpSpPr/>
          <p:nvPr/>
        </p:nvGrpSpPr>
        <p:grpSpPr>
          <a:xfrm>
            <a:off x="445759" y="1438275"/>
            <a:ext cx="11502583" cy="1371600"/>
            <a:chOff x="445759" y="1438275"/>
            <a:chExt cx="11502583" cy="137160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blip>
            <a:stretch>
              <a:fillRect/>
            </a:stretch>
          </p:blipFill>
          <p:spPr>
            <a:xfrm>
              <a:off x="445759" y="1438275"/>
              <a:ext cx="1485900" cy="137160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6">
              <a:duotone>
                <a:schemeClr val="bg2">
                  <a:shade val="45000"/>
                  <a:satMod val="135000"/>
                </a:schemeClr>
                <a:prstClr val="white"/>
              </a:duotone>
            </a:blip>
            <a:stretch>
              <a:fillRect/>
            </a:stretch>
          </p:blipFill>
          <p:spPr>
            <a:xfrm>
              <a:off x="2770510" y="1466850"/>
              <a:ext cx="1400175" cy="1314450"/>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duotone>
                <a:schemeClr val="bg2">
                  <a:shade val="45000"/>
                  <a:satMod val="135000"/>
                </a:schemeClr>
                <a:prstClr val="white"/>
              </a:duotone>
            </a:blip>
            <a:stretch>
              <a:fillRect/>
            </a:stretch>
          </p:blipFill>
          <p:spPr>
            <a:xfrm>
              <a:off x="4982451" y="1476375"/>
              <a:ext cx="1343025" cy="129540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610576" y="1443038"/>
              <a:ext cx="1362075" cy="1362075"/>
            </a:xfrm>
            <a:prstGeom prst="rect">
              <a:avLst/>
            </a:prstGeom>
          </p:spPr>
        </p:pic>
        <p:pic>
          <p:nvPicPr>
            <p:cNvPr id="11" name="Picture 10">
              <a:extLst>
                <a:ext uri="{C183D7F6-B498-43B3-948B-1728B52AA6E4}">
                  <adec:decorative xmlns:adec="http://schemas.microsoft.com/office/drawing/2017/decorative" val="1"/>
                </a:ext>
              </a:extLst>
            </p:cNvPr>
            <p:cNvPicPr>
              <a:picLocks noChangeAspect="1"/>
            </p:cNvPicPr>
            <p:nvPr/>
          </p:nvPicPr>
          <p:blipFill>
            <a:blip r:embed="rId9">
              <a:duotone>
                <a:schemeClr val="bg2">
                  <a:shade val="45000"/>
                  <a:satMod val="135000"/>
                </a:schemeClr>
                <a:prstClr val="white"/>
              </a:duotone>
            </a:blip>
            <a:stretch>
              <a:fillRect/>
            </a:stretch>
          </p:blipFill>
          <p:spPr>
            <a:xfrm>
              <a:off x="10719617" y="1543050"/>
              <a:ext cx="1228725" cy="1162050"/>
            </a:xfrm>
            <a:prstGeom prst="rect">
              <a:avLst/>
            </a:prstGeom>
          </p:spPr>
        </p:pic>
      </p:grpSp>
      <p:sp>
        <p:nvSpPr>
          <p:cNvPr id="33" name="TextBox 32"/>
          <p:cNvSpPr txBox="1"/>
          <p:nvPr/>
        </p:nvSpPr>
        <p:spPr>
          <a:xfrm>
            <a:off x="10658954" y="2799159"/>
            <a:ext cx="1350050"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 Use Model</a:t>
            </a:r>
          </a:p>
        </p:txBody>
      </p:sp>
      <p:sp>
        <p:nvSpPr>
          <p:cNvPr id="22" name="Content Placeholder 11"/>
          <p:cNvSpPr txBox="1">
            <a:spLocks/>
          </p:cNvSpPr>
          <p:nvPr/>
        </p:nvSpPr>
        <p:spPr>
          <a:xfrm>
            <a:off x="419100" y="3286125"/>
            <a:ext cx="11353800" cy="28908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Evaluate model performance</a:t>
            </a:r>
          </a:p>
          <a:p>
            <a:r>
              <a:rPr lang="en-US" dirty="0"/>
              <a:t>Metrics</a:t>
            </a:r>
          </a:p>
          <a:p>
            <a:pPr lvl="1"/>
            <a:r>
              <a:rPr lang="en-US" dirty="0"/>
              <a:t>Precision</a:t>
            </a:r>
          </a:p>
          <a:p>
            <a:pPr lvl="1"/>
            <a:r>
              <a:rPr lang="en-US" dirty="0"/>
              <a:t>Recall</a:t>
            </a:r>
          </a:p>
          <a:p>
            <a:pPr lvl="1"/>
            <a:r>
              <a:rPr lang="en-US" dirty="0"/>
              <a:t>Overall model performance</a:t>
            </a:r>
          </a:p>
          <a:p>
            <a:endParaRPr lang="en-US" dirty="0"/>
          </a:p>
        </p:txBody>
      </p:sp>
      <p:graphicFrame>
        <p:nvGraphicFramePr>
          <p:cNvPr id="23" name="Table 22"/>
          <p:cNvGraphicFramePr>
            <a:graphicFrameLocks noGrp="1"/>
          </p:cNvGraphicFramePr>
          <p:nvPr>
            <p:extLst/>
          </p:nvPr>
        </p:nvGraphicFramePr>
        <p:xfrm>
          <a:off x="6863752" y="3516663"/>
          <a:ext cx="4855722" cy="2845284"/>
        </p:xfrm>
        <a:graphic>
          <a:graphicData uri="http://schemas.openxmlformats.org/drawingml/2006/table">
            <a:tbl>
              <a:tblPr>
                <a:tableStyleId>{2D5ABB26-0587-4C30-8999-92F81FD0307C}</a:tableStyleId>
              </a:tblPr>
              <a:tblGrid>
                <a:gridCol w="260169">
                  <a:extLst>
                    <a:ext uri="{9D8B030D-6E8A-4147-A177-3AD203B41FA5}">
                      <a16:colId xmlns:a16="http://schemas.microsoft.com/office/drawing/2014/main" val="3398414207"/>
                    </a:ext>
                  </a:extLst>
                </a:gridCol>
                <a:gridCol w="1669473">
                  <a:extLst>
                    <a:ext uri="{9D8B030D-6E8A-4147-A177-3AD203B41FA5}">
                      <a16:colId xmlns:a16="http://schemas.microsoft.com/office/drawing/2014/main" val="2430793229"/>
                    </a:ext>
                  </a:extLst>
                </a:gridCol>
                <a:gridCol w="1463040">
                  <a:extLst>
                    <a:ext uri="{9D8B030D-6E8A-4147-A177-3AD203B41FA5}">
                      <a16:colId xmlns:a16="http://schemas.microsoft.com/office/drawing/2014/main" val="3207048615"/>
                    </a:ext>
                  </a:extLst>
                </a:gridCol>
                <a:gridCol w="1463040">
                  <a:extLst>
                    <a:ext uri="{9D8B030D-6E8A-4147-A177-3AD203B41FA5}">
                      <a16:colId xmlns:a16="http://schemas.microsoft.com/office/drawing/2014/main" val="3333183034"/>
                    </a:ext>
                  </a:extLst>
                </a:gridCol>
              </a:tblGrid>
              <a:tr h="711321">
                <a:tc>
                  <a:txBody>
                    <a:bodyPr/>
                    <a:lstStyle/>
                    <a:p>
                      <a:pPr algn="ct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gridSpan="2">
                  <a:txBody>
                    <a:bodyPr/>
                    <a:lstStyle/>
                    <a:p>
                      <a:pPr algn="ctr"/>
                      <a:r>
                        <a:rPr lang="en-US" sz="2400" dirty="0"/>
                        <a:t>Actual</a:t>
                      </a:r>
                    </a:p>
                  </a:txBody>
                  <a:tcPr anchor="b">
                    <a:solidFill>
                      <a:schemeClr val="bg2">
                        <a:lumMod val="95000"/>
                      </a:schemeClr>
                    </a:solidFill>
                  </a:tcPr>
                </a:tc>
                <a:tc hMerge="1">
                  <a:txBody>
                    <a:bodyPr/>
                    <a:lstStyle/>
                    <a:p>
                      <a:pPr algn="ctr"/>
                      <a:endParaRPr lang="en-US" sz="2400" dirty="0"/>
                    </a:p>
                  </a:txBody>
                  <a:tcPr anchor="ctr"/>
                </a:tc>
                <a:extLst>
                  <a:ext uri="{0D108BD9-81ED-4DB2-BD59-A6C34878D82A}">
                    <a16:rowId xmlns:a16="http://schemas.microsoft.com/office/drawing/2014/main" val="3449222574"/>
                  </a:ext>
                </a:extLst>
              </a:tr>
              <a:tr h="711321">
                <a:tc rowSpan="3">
                  <a:txBody>
                    <a:bodyPr/>
                    <a:lstStyle/>
                    <a:p>
                      <a:pPr algn="ctr"/>
                      <a:r>
                        <a:rPr lang="en-US" sz="2400" dirty="0"/>
                        <a:t>Predicted</a:t>
                      </a:r>
                      <a:endParaRPr lang="en-US" sz="2800" dirty="0"/>
                    </a:p>
                  </a:txBody>
                  <a:tcPr vert="vert270">
                    <a:solidFill>
                      <a:schemeClr val="bg2">
                        <a:lumMod val="95000"/>
                      </a:schemeClr>
                    </a:solidFill>
                  </a:tcPr>
                </a:tc>
                <a:tc>
                  <a:txBody>
                    <a:bodyPr/>
                    <a:lstStyle/>
                    <a:p>
                      <a:endParaRPr lang="en-US" sz="2400" dirty="0"/>
                    </a:p>
                  </a:txBody>
                  <a:tcPr anchor="ctr">
                    <a:solidFill>
                      <a:schemeClr val="bg2">
                        <a:lumMod val="95000"/>
                      </a:schemeClr>
                    </a:solidFill>
                  </a:tcPr>
                </a:tc>
                <a:tc>
                  <a:txBody>
                    <a:bodyPr/>
                    <a:lstStyle/>
                    <a:p>
                      <a:pPr algn="ctr"/>
                      <a:r>
                        <a:rPr lang="en-US" sz="2400" dirty="0"/>
                        <a:t>Cat</a:t>
                      </a:r>
                    </a:p>
                  </a:txBody>
                  <a:tcPr anchor="ctr">
                    <a:solidFill>
                      <a:schemeClr val="bg2">
                        <a:lumMod val="95000"/>
                      </a:schemeClr>
                    </a:solidFill>
                  </a:tcPr>
                </a:tc>
                <a:tc>
                  <a:txBody>
                    <a:bodyPr/>
                    <a:lstStyle/>
                    <a:p>
                      <a:pPr algn="ctr"/>
                      <a:r>
                        <a:rPr lang="en-US" sz="2400" dirty="0"/>
                        <a:t>Not a Cat</a:t>
                      </a:r>
                    </a:p>
                  </a:txBody>
                  <a:tcPr anchor="ctr">
                    <a:solidFill>
                      <a:schemeClr val="bg2">
                        <a:lumMod val="95000"/>
                      </a:schemeClr>
                    </a:solidFill>
                  </a:tcPr>
                </a:tc>
                <a:extLst>
                  <a:ext uri="{0D108BD9-81ED-4DB2-BD59-A6C34878D82A}">
                    <a16:rowId xmlns:a16="http://schemas.microsoft.com/office/drawing/2014/main" val="1914958023"/>
                  </a:ext>
                </a:extLst>
              </a:tr>
              <a:tr h="711321">
                <a:tc vMerge="1">
                  <a:txBody>
                    <a:bodyPr/>
                    <a:lstStyle/>
                    <a:p>
                      <a:endParaRPr lang="en-US" dirty="0"/>
                    </a:p>
                  </a:txBody>
                  <a:tcPr/>
                </a:tc>
                <a:tc>
                  <a:txBody>
                    <a:bodyPr/>
                    <a:lstStyle/>
                    <a:p>
                      <a:pPr algn="r"/>
                      <a:r>
                        <a:rPr lang="en-US" sz="2400" dirty="0"/>
                        <a:t>Cat</a:t>
                      </a:r>
                    </a:p>
                  </a:txBody>
                  <a:tcPr anchor="ctr">
                    <a:solidFill>
                      <a:schemeClr val="bg2">
                        <a:lumMod val="95000"/>
                      </a:schemeClr>
                    </a:solidFill>
                  </a:tcPr>
                </a:tc>
                <a:tc>
                  <a:txBody>
                    <a:bodyPr/>
                    <a:lstStyle/>
                    <a:p>
                      <a:pPr algn="ctr"/>
                      <a:r>
                        <a:rPr lang="en-US" sz="2800" dirty="0"/>
                        <a:t>TP</a:t>
                      </a:r>
                    </a:p>
                  </a:txBody>
                  <a:tcPr anchor="ctr">
                    <a:solidFill>
                      <a:schemeClr val="accent3"/>
                    </a:solidFill>
                  </a:tcPr>
                </a:tc>
                <a:tc>
                  <a:txBody>
                    <a:bodyPr/>
                    <a:lstStyle/>
                    <a:p>
                      <a:pPr algn="ctr"/>
                      <a:r>
                        <a:rPr lang="en-US" sz="2800" dirty="0"/>
                        <a:t>FP</a:t>
                      </a:r>
                    </a:p>
                  </a:txBody>
                  <a:tcPr anchor="ctr">
                    <a:solidFill>
                      <a:schemeClr val="accent6">
                        <a:lumMod val="20000"/>
                        <a:lumOff val="80000"/>
                      </a:schemeClr>
                    </a:solidFill>
                  </a:tcPr>
                </a:tc>
                <a:extLst>
                  <a:ext uri="{0D108BD9-81ED-4DB2-BD59-A6C34878D82A}">
                    <a16:rowId xmlns:a16="http://schemas.microsoft.com/office/drawing/2014/main" val="1882830404"/>
                  </a:ext>
                </a:extLst>
              </a:tr>
              <a:tr h="711321">
                <a:tc vMerge="1">
                  <a:txBody>
                    <a:bodyPr/>
                    <a:lstStyle/>
                    <a:p>
                      <a:endParaRPr lang="en-US" dirty="0"/>
                    </a:p>
                  </a:txBody>
                  <a:tcPr/>
                </a:tc>
                <a:tc>
                  <a:txBody>
                    <a:bodyPr/>
                    <a:lstStyle/>
                    <a:p>
                      <a:pPr algn="r"/>
                      <a:r>
                        <a:rPr lang="en-US" sz="2400" dirty="0"/>
                        <a:t>Not a Cat</a:t>
                      </a:r>
                    </a:p>
                  </a:txBody>
                  <a:tcPr anchor="ctr">
                    <a:solidFill>
                      <a:schemeClr val="bg2">
                        <a:lumMod val="95000"/>
                      </a:schemeClr>
                    </a:solidFill>
                  </a:tcPr>
                </a:tc>
                <a:tc>
                  <a:txBody>
                    <a:bodyPr/>
                    <a:lstStyle/>
                    <a:p>
                      <a:pPr algn="ctr"/>
                      <a:r>
                        <a:rPr lang="en-US" sz="2800" dirty="0"/>
                        <a:t>FN</a:t>
                      </a:r>
                    </a:p>
                  </a:txBody>
                  <a:tcPr anchor="ctr">
                    <a:solidFill>
                      <a:schemeClr val="accent6">
                        <a:lumMod val="20000"/>
                        <a:lumOff val="80000"/>
                      </a:schemeClr>
                    </a:solidFill>
                  </a:tcPr>
                </a:tc>
                <a:tc>
                  <a:txBody>
                    <a:bodyPr/>
                    <a:lstStyle/>
                    <a:p>
                      <a:pPr algn="ctr"/>
                      <a:r>
                        <a:rPr lang="en-US" sz="2800" dirty="0"/>
                        <a:t>TN</a:t>
                      </a:r>
                    </a:p>
                  </a:txBody>
                  <a:tcPr anchor="ctr">
                    <a:solidFill>
                      <a:schemeClr val="accent3"/>
                    </a:solidFill>
                  </a:tcPr>
                </a:tc>
                <a:extLst>
                  <a:ext uri="{0D108BD9-81ED-4DB2-BD59-A6C34878D82A}">
                    <a16:rowId xmlns:a16="http://schemas.microsoft.com/office/drawing/2014/main" val="1740835294"/>
                  </a:ext>
                </a:extLst>
              </a:tr>
            </a:tbl>
          </a:graphicData>
        </a:graphic>
      </p:graphicFrame>
      <p:sp>
        <p:nvSpPr>
          <p:cNvPr id="5" name="TextBox 4"/>
          <p:cNvSpPr txBox="1"/>
          <p:nvPr/>
        </p:nvSpPr>
        <p:spPr>
          <a:xfrm>
            <a:off x="6810326" y="3490789"/>
            <a:ext cx="2079415"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Confusion Matrix</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3537651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Evaluate – Improve</a:t>
            </a:r>
          </a:p>
        </p:txBody>
      </p:sp>
      <p:cxnSp>
        <p:nvCxnSpPr>
          <p:cNvPr id="13" name="Straight Arrow Connector 12">
            <a:extLst>
              <a:ext uri="{C183D7F6-B498-43B3-948B-1728B52AA6E4}">
                <adec:decorative xmlns:adec="http://schemas.microsoft.com/office/drawing/2017/decorative" val="1"/>
              </a:ext>
            </a:extLst>
          </p:cNvPr>
          <p:cNvCxnSpPr>
            <a:stCxn id="6" idx="3"/>
            <a:endCxn id="7" idx="1"/>
          </p:cNvCxnSpPr>
          <p:nvPr/>
        </p:nvCxnSpPr>
        <p:spPr>
          <a:xfrm>
            <a:off x="1931659" y="2124075"/>
            <a:ext cx="838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C183D7F6-B498-43B3-948B-1728B52AA6E4}">
                <adec:decorative xmlns:adec="http://schemas.microsoft.com/office/drawing/2017/decorative" val="1"/>
              </a:ext>
            </a:extLst>
          </p:cNvPr>
          <p:cNvCxnSpPr>
            <a:cxnSpLocks/>
            <a:stCxn id="7" idx="3"/>
          </p:cNvCxnSpPr>
          <p:nvPr/>
        </p:nvCxnSpPr>
        <p:spPr>
          <a:xfrm>
            <a:off x="4170685" y="2124075"/>
            <a:ext cx="685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C183D7F6-B498-43B3-948B-1728B52AA6E4}">
                <adec:decorative xmlns:adec="http://schemas.microsoft.com/office/drawing/2017/decorative" val="1"/>
              </a:ext>
            </a:extLst>
          </p:cNvPr>
          <p:cNvCxnSpPr>
            <a:stCxn id="8" idx="3"/>
            <a:endCxn id="9" idx="1"/>
          </p:cNvCxnSpPr>
          <p:nvPr/>
        </p:nvCxnSpPr>
        <p:spPr>
          <a:xfrm>
            <a:off x="6325476" y="2124075"/>
            <a:ext cx="5464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a:stCxn id="9" idx="3"/>
            <a:endCxn id="10" idx="1"/>
          </p:cNvCxnSpPr>
          <p:nvPr/>
        </p:nvCxnSpPr>
        <p:spPr>
          <a:xfrm>
            <a:off x="8214935" y="2124075"/>
            <a:ext cx="39564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C183D7F6-B498-43B3-948B-1728B52AA6E4}">
                <adec:decorative xmlns:adec="http://schemas.microsoft.com/office/drawing/2017/decorative" val="1"/>
              </a:ext>
            </a:extLst>
          </p:cNvPr>
          <p:cNvCxnSpPr>
            <a:stCxn id="10" idx="3"/>
            <a:endCxn id="11" idx="1"/>
          </p:cNvCxnSpPr>
          <p:nvPr/>
        </p:nvCxnSpPr>
        <p:spPr>
          <a:xfrm flipV="1">
            <a:off x="9972651" y="2124075"/>
            <a:ext cx="74696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1744" y="2799159"/>
            <a:ext cx="171393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1: Collect Images</a:t>
            </a:r>
          </a:p>
        </p:txBody>
      </p:sp>
      <p:sp>
        <p:nvSpPr>
          <p:cNvPr id="29" name="TextBox 28"/>
          <p:cNvSpPr txBox="1"/>
          <p:nvPr/>
        </p:nvSpPr>
        <p:spPr>
          <a:xfrm>
            <a:off x="2246544" y="2799159"/>
            <a:ext cx="2448106"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2: Create training dataset</a:t>
            </a:r>
          </a:p>
        </p:txBody>
      </p:sp>
      <p:pic>
        <p:nvPicPr>
          <p:cNvPr id="8" name="Picture 7">
            <a:extLst>
              <a:ext uri="{C183D7F6-B498-43B3-948B-1728B52AA6E4}">
                <adec:decorative xmlns:adec="http://schemas.microsoft.com/office/drawing/2017/decorative" val="1"/>
              </a:ext>
            </a:extLst>
          </p:cNvPr>
          <p:cNvPicPr>
            <a:picLocks noChangeAspect="1"/>
          </p:cNvPicPr>
          <p:nvPr/>
        </p:nvPicPr>
        <p:blipFill>
          <a:blip r:embed="rId4">
            <a:duotone>
              <a:schemeClr val="bg2">
                <a:shade val="45000"/>
                <a:satMod val="135000"/>
              </a:schemeClr>
              <a:prstClr val="white"/>
            </a:duotone>
          </a:blip>
          <a:stretch>
            <a:fillRect/>
          </a:stretch>
        </p:blipFill>
        <p:spPr>
          <a:xfrm>
            <a:off x="4982451" y="1476375"/>
            <a:ext cx="1343025" cy="1295400"/>
          </a:xfrm>
          <a:prstGeom prst="rect">
            <a:avLst/>
          </a:prstGeom>
        </p:spPr>
      </p:pic>
      <p:sp>
        <p:nvSpPr>
          <p:cNvPr id="30" name="TextBox 29"/>
          <p:cNvSpPr txBox="1"/>
          <p:nvPr/>
        </p:nvSpPr>
        <p:spPr>
          <a:xfrm>
            <a:off x="4604638" y="2799159"/>
            <a:ext cx="209865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3: Create test dataset</a:t>
            </a:r>
          </a:p>
        </p:txBody>
      </p:sp>
      <p:sp>
        <p:nvSpPr>
          <p:cNvPr id="31" name="TextBox 30"/>
          <p:cNvSpPr txBox="1"/>
          <p:nvPr/>
        </p:nvSpPr>
        <p:spPr>
          <a:xfrm>
            <a:off x="6628749" y="2799159"/>
            <a:ext cx="1829347"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4: Train the model</a:t>
            </a:r>
          </a:p>
        </p:txBody>
      </p:sp>
      <p:sp>
        <p:nvSpPr>
          <p:cNvPr id="32" name="TextBox 31"/>
          <p:cNvSpPr txBox="1"/>
          <p:nvPr/>
        </p:nvSpPr>
        <p:spPr>
          <a:xfrm>
            <a:off x="8707960" y="2799159"/>
            <a:ext cx="116730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 Evaluate</a:t>
            </a:r>
          </a:p>
        </p:txBody>
      </p:sp>
      <p:grpSp>
        <p:nvGrpSpPr>
          <p:cNvPr id="5" name="Group 4" descr="Improve the model workflow.">
            <a:extLst>
              <a:ext uri="{FF2B5EF4-FFF2-40B4-BE49-F238E27FC236}">
                <a16:creationId xmlns:a16="http://schemas.microsoft.com/office/drawing/2014/main" id="{343AA16C-B35F-40C5-979A-7361D974C088}"/>
              </a:ext>
            </a:extLst>
          </p:cNvPr>
          <p:cNvGrpSpPr/>
          <p:nvPr/>
        </p:nvGrpSpPr>
        <p:grpSpPr>
          <a:xfrm>
            <a:off x="445759" y="1438275"/>
            <a:ext cx="11502583" cy="1371600"/>
            <a:chOff x="445759" y="1438275"/>
            <a:chExt cx="11502583" cy="137160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blip>
            <a:stretch>
              <a:fillRect/>
            </a:stretch>
          </p:blipFill>
          <p:spPr>
            <a:xfrm>
              <a:off x="445759" y="1438275"/>
              <a:ext cx="1485900" cy="137160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6">
              <a:duotone>
                <a:schemeClr val="bg2">
                  <a:shade val="45000"/>
                  <a:satMod val="135000"/>
                </a:schemeClr>
                <a:prstClr val="white"/>
              </a:duotone>
            </a:blip>
            <a:stretch>
              <a:fillRect/>
            </a:stretch>
          </p:blipFill>
          <p:spPr>
            <a:xfrm>
              <a:off x="2770510" y="1466850"/>
              <a:ext cx="1400175" cy="1314450"/>
            </a:xfrm>
            <a:prstGeom prst="rect">
              <a:avLst/>
            </a:prstGeom>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7">
              <a:duotone>
                <a:schemeClr val="bg2">
                  <a:shade val="45000"/>
                  <a:satMod val="135000"/>
                </a:schemeClr>
                <a:prstClr val="white"/>
              </a:duotone>
            </a:blip>
            <a:stretch>
              <a:fillRect/>
            </a:stretch>
          </p:blipFill>
          <p:spPr>
            <a:xfrm>
              <a:off x="6871910" y="1466850"/>
              <a:ext cx="1343025" cy="131445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610576" y="1443038"/>
              <a:ext cx="1362075" cy="1362075"/>
            </a:xfrm>
            <a:prstGeom prst="rect">
              <a:avLst/>
            </a:prstGeom>
          </p:spPr>
        </p:pic>
        <p:pic>
          <p:nvPicPr>
            <p:cNvPr id="11" name="Picture 10">
              <a:extLst>
                <a:ext uri="{C183D7F6-B498-43B3-948B-1728B52AA6E4}">
                  <adec:decorative xmlns:adec="http://schemas.microsoft.com/office/drawing/2017/decorative" val="1"/>
                </a:ext>
              </a:extLst>
            </p:cNvPr>
            <p:cNvPicPr>
              <a:picLocks noChangeAspect="1"/>
            </p:cNvPicPr>
            <p:nvPr/>
          </p:nvPicPr>
          <p:blipFill>
            <a:blip r:embed="rId9">
              <a:duotone>
                <a:schemeClr val="bg2">
                  <a:shade val="45000"/>
                  <a:satMod val="135000"/>
                </a:schemeClr>
                <a:prstClr val="white"/>
              </a:duotone>
            </a:blip>
            <a:stretch>
              <a:fillRect/>
            </a:stretch>
          </p:blipFill>
          <p:spPr>
            <a:xfrm>
              <a:off x="10719617" y="1543050"/>
              <a:ext cx="1228725" cy="1162050"/>
            </a:xfrm>
            <a:prstGeom prst="rect">
              <a:avLst/>
            </a:prstGeom>
          </p:spPr>
        </p:pic>
      </p:grpSp>
      <p:sp>
        <p:nvSpPr>
          <p:cNvPr id="33" name="TextBox 32"/>
          <p:cNvSpPr txBox="1"/>
          <p:nvPr/>
        </p:nvSpPr>
        <p:spPr>
          <a:xfrm>
            <a:off x="10658954" y="2799159"/>
            <a:ext cx="1350050"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6: Use Model</a:t>
            </a:r>
          </a:p>
        </p:txBody>
      </p:sp>
      <p:sp>
        <p:nvSpPr>
          <p:cNvPr id="22" name="Content Placeholder 11"/>
          <p:cNvSpPr txBox="1">
            <a:spLocks/>
          </p:cNvSpPr>
          <p:nvPr/>
        </p:nvSpPr>
        <p:spPr>
          <a:xfrm>
            <a:off x="419100" y="3286125"/>
            <a:ext cx="11353800" cy="28908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a:t>
            </a:r>
          </a:p>
          <a:p>
            <a:r>
              <a:rPr lang="en-US" dirty="0"/>
              <a:t>Reducing false positives (better precision)</a:t>
            </a:r>
          </a:p>
          <a:p>
            <a:pPr lvl="1"/>
            <a:r>
              <a:rPr lang="en-US" dirty="0"/>
              <a:t>Adjust the confidence threshold to improve precision</a:t>
            </a:r>
          </a:p>
          <a:p>
            <a:pPr lvl="1"/>
            <a:r>
              <a:rPr lang="en-US" dirty="0"/>
              <a:t>Add additional classes as labels for training</a:t>
            </a:r>
          </a:p>
          <a:p>
            <a:r>
              <a:rPr lang="en-US" dirty="0"/>
              <a:t>Reducing false negatives (better recall)</a:t>
            </a:r>
          </a:p>
          <a:p>
            <a:pPr lvl="1"/>
            <a:r>
              <a:rPr lang="en-US" dirty="0"/>
              <a:t>Lower the confidence threshold to improve recall</a:t>
            </a:r>
          </a:p>
          <a:p>
            <a:pPr lvl="1"/>
            <a:r>
              <a:rPr lang="en-US" dirty="0"/>
              <a:t>Use better data or more precise classes (labels) for training</a:t>
            </a:r>
          </a:p>
          <a:p>
            <a:endParaRPr lang="en-US" dirty="0"/>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730043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Use the model</a:t>
            </a:r>
          </a:p>
        </p:txBody>
      </p:sp>
      <p:cxnSp>
        <p:nvCxnSpPr>
          <p:cNvPr id="13" name="Straight Arrow Connector 12">
            <a:extLst>
              <a:ext uri="{C183D7F6-B498-43B3-948B-1728B52AA6E4}">
                <adec:decorative xmlns:adec="http://schemas.microsoft.com/office/drawing/2017/decorative" val="1"/>
              </a:ext>
            </a:extLst>
          </p:cNvPr>
          <p:cNvCxnSpPr>
            <a:stCxn id="6" idx="3"/>
            <a:endCxn id="7" idx="1"/>
          </p:cNvCxnSpPr>
          <p:nvPr/>
        </p:nvCxnSpPr>
        <p:spPr>
          <a:xfrm>
            <a:off x="1931659" y="2124075"/>
            <a:ext cx="838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C183D7F6-B498-43B3-948B-1728B52AA6E4}">
                <adec:decorative xmlns:adec="http://schemas.microsoft.com/office/drawing/2017/decorative" val="1"/>
              </a:ext>
            </a:extLst>
          </p:cNvPr>
          <p:cNvCxnSpPr>
            <a:cxnSpLocks/>
            <a:stCxn id="7" idx="3"/>
          </p:cNvCxnSpPr>
          <p:nvPr/>
        </p:nvCxnSpPr>
        <p:spPr>
          <a:xfrm>
            <a:off x="4170685" y="2124075"/>
            <a:ext cx="685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C183D7F6-B498-43B3-948B-1728B52AA6E4}">
                <adec:decorative xmlns:adec="http://schemas.microsoft.com/office/drawing/2017/decorative" val="1"/>
              </a:ext>
            </a:extLst>
          </p:cNvPr>
          <p:cNvCxnSpPr>
            <a:stCxn id="8" idx="3"/>
            <a:endCxn id="9" idx="1"/>
          </p:cNvCxnSpPr>
          <p:nvPr/>
        </p:nvCxnSpPr>
        <p:spPr>
          <a:xfrm>
            <a:off x="6325476" y="2124075"/>
            <a:ext cx="5464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a:stCxn id="9" idx="3"/>
            <a:endCxn id="10" idx="1"/>
          </p:cNvCxnSpPr>
          <p:nvPr/>
        </p:nvCxnSpPr>
        <p:spPr>
          <a:xfrm>
            <a:off x="8214935" y="2124075"/>
            <a:ext cx="395641"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C183D7F6-B498-43B3-948B-1728B52AA6E4}">
                <adec:decorative xmlns:adec="http://schemas.microsoft.com/office/drawing/2017/decorative" val="1"/>
              </a:ext>
            </a:extLst>
          </p:cNvPr>
          <p:cNvCxnSpPr>
            <a:stCxn id="10" idx="3"/>
            <a:endCxn id="11" idx="1"/>
          </p:cNvCxnSpPr>
          <p:nvPr/>
        </p:nvCxnSpPr>
        <p:spPr>
          <a:xfrm flipV="1">
            <a:off x="9972651" y="2124075"/>
            <a:ext cx="74696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1744" y="2799159"/>
            <a:ext cx="171393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1: Collect Images</a:t>
            </a:r>
          </a:p>
        </p:txBody>
      </p:sp>
      <p:sp>
        <p:nvSpPr>
          <p:cNvPr id="29" name="TextBox 28"/>
          <p:cNvSpPr txBox="1"/>
          <p:nvPr/>
        </p:nvSpPr>
        <p:spPr>
          <a:xfrm>
            <a:off x="2246544" y="2799159"/>
            <a:ext cx="2448106"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2: Create training dataset</a:t>
            </a:r>
          </a:p>
        </p:txBody>
      </p:sp>
      <p:sp>
        <p:nvSpPr>
          <p:cNvPr id="30" name="TextBox 29"/>
          <p:cNvSpPr txBox="1"/>
          <p:nvPr/>
        </p:nvSpPr>
        <p:spPr>
          <a:xfrm>
            <a:off x="4604638" y="2799159"/>
            <a:ext cx="2098651"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3: Create test dataset</a:t>
            </a:r>
          </a:p>
        </p:txBody>
      </p:sp>
      <p:pic>
        <p:nvPicPr>
          <p:cNvPr id="9" name="Picture 8">
            <a:extLst>
              <a:ext uri="{C183D7F6-B498-43B3-948B-1728B52AA6E4}">
                <adec:decorative xmlns:adec="http://schemas.microsoft.com/office/drawing/2017/decorative" val="1"/>
              </a:ext>
            </a:extLst>
          </p:cNvPr>
          <p:cNvPicPr>
            <a:picLocks noChangeAspect="1"/>
          </p:cNvPicPr>
          <p:nvPr/>
        </p:nvPicPr>
        <p:blipFill>
          <a:blip r:embed="rId4">
            <a:duotone>
              <a:schemeClr val="bg2">
                <a:shade val="45000"/>
                <a:satMod val="135000"/>
              </a:schemeClr>
              <a:prstClr val="white"/>
            </a:duotone>
          </a:blip>
          <a:stretch>
            <a:fillRect/>
          </a:stretch>
        </p:blipFill>
        <p:spPr>
          <a:xfrm>
            <a:off x="6871910" y="1466850"/>
            <a:ext cx="1343025" cy="1314450"/>
          </a:xfrm>
          <a:prstGeom prst="rect">
            <a:avLst/>
          </a:prstGeom>
        </p:spPr>
      </p:pic>
      <p:sp>
        <p:nvSpPr>
          <p:cNvPr id="31" name="TextBox 30"/>
          <p:cNvSpPr txBox="1"/>
          <p:nvPr/>
        </p:nvSpPr>
        <p:spPr>
          <a:xfrm>
            <a:off x="6628749" y="2799159"/>
            <a:ext cx="1829347"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4: Train the model</a:t>
            </a:r>
          </a:p>
        </p:txBody>
      </p:sp>
      <p:sp>
        <p:nvSpPr>
          <p:cNvPr id="32" name="TextBox 31"/>
          <p:cNvSpPr txBox="1"/>
          <p:nvPr/>
        </p:nvSpPr>
        <p:spPr>
          <a:xfrm>
            <a:off x="8707960" y="2799159"/>
            <a:ext cx="1167307" cy="338554"/>
          </a:xfrm>
          <a:prstGeom prst="rect">
            <a:avLst/>
          </a:prstGeom>
          <a:noFill/>
        </p:spPr>
        <p:txBody>
          <a:bodyPr wrap="none" rtlCol="0">
            <a:spAutoFit/>
          </a:bodyPr>
          <a:lstStyle/>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5: Evaluate</a:t>
            </a:r>
          </a:p>
        </p:txBody>
      </p:sp>
      <p:grpSp>
        <p:nvGrpSpPr>
          <p:cNvPr id="5" name="Group 4" descr="Use the model workflow.">
            <a:extLst>
              <a:ext uri="{FF2B5EF4-FFF2-40B4-BE49-F238E27FC236}">
                <a16:creationId xmlns:a16="http://schemas.microsoft.com/office/drawing/2014/main" id="{7E210B34-C5F0-41FB-9D37-111E9916B782}"/>
              </a:ext>
            </a:extLst>
          </p:cNvPr>
          <p:cNvGrpSpPr/>
          <p:nvPr/>
        </p:nvGrpSpPr>
        <p:grpSpPr>
          <a:xfrm>
            <a:off x="445759" y="1438275"/>
            <a:ext cx="11502583" cy="1371600"/>
            <a:chOff x="445759" y="1438275"/>
            <a:chExt cx="11502583" cy="137160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blip>
            <a:stretch>
              <a:fillRect/>
            </a:stretch>
          </p:blipFill>
          <p:spPr>
            <a:xfrm>
              <a:off x="445759" y="1438275"/>
              <a:ext cx="1485900" cy="137160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6">
              <a:duotone>
                <a:schemeClr val="bg2">
                  <a:shade val="45000"/>
                  <a:satMod val="135000"/>
                </a:schemeClr>
                <a:prstClr val="white"/>
              </a:duotone>
            </a:blip>
            <a:stretch>
              <a:fillRect/>
            </a:stretch>
          </p:blipFill>
          <p:spPr>
            <a:xfrm>
              <a:off x="2770510" y="1466850"/>
              <a:ext cx="1400175" cy="1314450"/>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duotone>
                <a:schemeClr val="bg2">
                  <a:shade val="45000"/>
                  <a:satMod val="135000"/>
                </a:schemeClr>
                <a:prstClr val="white"/>
              </a:duotone>
            </a:blip>
            <a:stretch>
              <a:fillRect/>
            </a:stretch>
          </p:blipFill>
          <p:spPr>
            <a:xfrm>
              <a:off x="4982451" y="1476375"/>
              <a:ext cx="1343025" cy="129540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8">
              <a:duotone>
                <a:schemeClr val="bg2">
                  <a:shade val="45000"/>
                  <a:satMod val="135000"/>
                </a:schemeClr>
                <a:prstClr val="white"/>
              </a:duotone>
            </a:blip>
            <a:stretch>
              <a:fillRect/>
            </a:stretch>
          </p:blipFill>
          <p:spPr>
            <a:xfrm>
              <a:off x="8610576" y="1443038"/>
              <a:ext cx="1362075" cy="1362075"/>
            </a:xfrm>
            <a:prstGeom prst="rect">
              <a:avLst/>
            </a:prstGeom>
          </p:spPr>
        </p:pic>
        <p:pic>
          <p:nvPicPr>
            <p:cNvPr id="11" name="Picture 10">
              <a:extLs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719617" y="1543050"/>
              <a:ext cx="1228725" cy="1162050"/>
            </a:xfrm>
            <a:prstGeom prst="rect">
              <a:avLst/>
            </a:prstGeom>
          </p:spPr>
        </p:pic>
      </p:grpSp>
      <p:sp>
        <p:nvSpPr>
          <p:cNvPr id="33" name="TextBox 32"/>
          <p:cNvSpPr txBox="1"/>
          <p:nvPr/>
        </p:nvSpPr>
        <p:spPr>
          <a:xfrm>
            <a:off x="10658954" y="2799159"/>
            <a:ext cx="135005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6: Use Model</a:t>
            </a:r>
          </a:p>
        </p:txBody>
      </p:sp>
      <p:sp>
        <p:nvSpPr>
          <p:cNvPr id="15" name="TextBox 14"/>
          <p:cNvSpPr txBox="1"/>
          <p:nvPr/>
        </p:nvSpPr>
        <p:spPr>
          <a:xfrm>
            <a:off x="524700" y="3390900"/>
            <a:ext cx="8948283" cy="830997"/>
          </a:xfrm>
          <a:prstGeom prst="rect">
            <a:avLst/>
          </a:prstGeom>
          <a:noFill/>
        </p:spPr>
        <p:txBody>
          <a:bodyPr wrap="none" rtlCol="0">
            <a:spAutoFit/>
          </a:bodyPr>
          <a:lstStyle/>
          <a:p>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aws rekognition detect-custom-labels --project-version-arn "model_arn"\</a:t>
            </a:r>
          </a:p>
          <a:p>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   --image '{"S3Object":{"Bucket":"bucket","Name":"image"}}'\</a:t>
            </a:r>
          </a:p>
          <a:p>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   --min-confidence 70</a:t>
            </a:r>
          </a:p>
        </p:txBody>
      </p:sp>
      <p:sp>
        <p:nvSpPr>
          <p:cNvPr id="21" name="TextBox 20"/>
          <p:cNvSpPr txBox="1"/>
          <p:nvPr/>
        </p:nvSpPr>
        <p:spPr>
          <a:xfrm>
            <a:off x="524700" y="4348772"/>
            <a:ext cx="5024132" cy="2246769"/>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Returns array of custom labels: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Label</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Bounding box for objects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Confidence</a:t>
            </a:r>
          </a:p>
          <a:p>
            <a:pPr marL="457200" indent="-457200">
              <a:buFont typeface="Arial" panose="020B0604020202020204" pitchFamily="34" charset="0"/>
              <a:buChar char="•"/>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3561488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Demonstration: Labeling Images with Amazon </a:t>
            </a:r>
            <a:r>
              <a:rPr lang="en-US" dirty="0" err="1"/>
              <a:t>SageMaker</a:t>
            </a:r>
            <a:r>
              <a:rPr lang="en-US"/>
              <a:t> Ground </a:t>
            </a:r>
            <a:r>
              <a:rPr lang="en-US" dirty="0"/>
              <a:t>Truth</a:t>
            </a:r>
          </a:p>
        </p:txBody>
      </p:sp>
      <p:sp>
        <p:nvSpPr>
          <p:cNvPr id="4" name="Content Placeholder 3">
            <a:extLst>
              <a:ext uri="{FF2B5EF4-FFF2-40B4-BE49-F238E27FC236}">
                <a16:creationId xmlns:a16="http://schemas.microsoft.com/office/drawing/2014/main" id="{0284A2E4-872B-D048-B929-D511F8D877FB}"/>
              </a:ext>
              <a:ext uri="{C183D7F6-B498-43B3-948B-1728B52AA6E4}">
                <adec:decorative xmlns:adec="http://schemas.microsoft.com/office/drawing/2017/decorative" val="1"/>
              </a:ext>
            </a:extLst>
          </p:cNvPr>
          <p:cNvSpPr>
            <a:spLocks noGrp="1"/>
          </p:cNvSpPr>
          <p:nvPr>
            <p:ph idx="16"/>
          </p:nvPr>
        </p:nvSpPr>
        <p:spPr/>
        <p:txBody>
          <a:bodyPr/>
          <a:lstStyle/>
          <a:p>
            <a:pPr marL="0" indent="0">
              <a:buNone/>
            </a:pPr>
            <a:endParaRPr lang="en-US" dirty="0">
              <a:latin typeface="+mn-lt"/>
            </a:endParaRPr>
          </a:p>
          <a:p>
            <a:pPr marL="0" indent="0">
              <a:buNone/>
            </a:pPr>
            <a:endParaRPr lang="en-US" dirty="0">
              <a:latin typeface="+mn-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70082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48</a:t>
            </a:fld>
            <a:endParaRPr lang="en-US" dirty="0"/>
          </a:p>
        </p:txBody>
      </p:sp>
    </p:spTree>
    <p:custDataLst>
      <p:tags r:id="rId1"/>
    </p:custDataLst>
    <p:extLst>
      <p:ext uri="{BB962C8B-B14F-4D97-AF65-F5344CB8AC3E}">
        <p14:creationId xmlns:p14="http://schemas.microsoft.com/office/powerpoint/2010/main" val="1513567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Models must be trained for the specific domain that you want to analyze </a:t>
            </a:r>
          </a:p>
          <a:p>
            <a:r>
              <a:rPr lang="en-US" dirty="0">
                <a:latin typeface="+mn-lt"/>
              </a:rPr>
              <a:t>You can set custom labeling for the specific business case </a:t>
            </a:r>
          </a:p>
          <a:p>
            <a:pPr lvl="1"/>
            <a:r>
              <a:rPr lang="en-US" dirty="0">
                <a:latin typeface="+mn-lt"/>
              </a:rPr>
              <a:t>Custom labeling workflow</a:t>
            </a:r>
          </a:p>
          <a:p>
            <a:r>
              <a:rPr lang="en-US" dirty="0">
                <a:latin typeface="+mn-lt"/>
              </a:rPr>
              <a:t>You must label images and create bounding boxes for objects</a:t>
            </a:r>
          </a:p>
          <a:p>
            <a:r>
              <a:rPr lang="en-US" dirty="0">
                <a:latin typeface="+mn-lt"/>
              </a:rPr>
              <a:t>You can use Amazon SageMaker Ground Truth to build training datasets for your models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49</a:t>
            </a:fld>
            <a:endParaRPr lang="en-US" dirty="0"/>
          </a:p>
        </p:txBody>
      </p:sp>
    </p:spTree>
    <p:custDataLst>
      <p:tags r:id="rId1"/>
    </p:custDataLst>
    <p:extLst>
      <p:ext uri="{BB962C8B-B14F-4D97-AF65-F5344CB8AC3E}">
        <p14:creationId xmlns:p14="http://schemas.microsoft.com/office/powerpoint/2010/main" val="2538518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Computer vision</a:t>
            </a:r>
            <a:r>
              <a:rPr lang="en-US" baseline="0" dirty="0"/>
              <a:t> overview</a:t>
            </a:r>
            <a:endParaRPr lang="en-US" dirty="0"/>
          </a:p>
        </p:txBody>
      </p:sp>
      <p:sp>
        <p:nvSpPr>
          <p:cNvPr id="6" name="Rectangle 5">
            <a:extLst>
              <a:ext uri="{C183D7F6-B498-43B3-948B-1728B52AA6E4}">
                <adec:decorative xmlns:adec="http://schemas.microsoft.com/office/drawing/2017/decorative" val="1"/>
              </a:ext>
            </a:extLst>
          </p:cNvPr>
          <p:cNvSpPr/>
          <p:nvPr/>
        </p:nvSpPr>
        <p:spPr>
          <a:xfrm>
            <a:off x="639096" y="2828836"/>
            <a:ext cx="10992465" cy="1200329"/>
          </a:xfrm>
          <a:prstGeom prst="rect">
            <a:avLst/>
          </a:prstGeom>
        </p:spPr>
        <p:txBody>
          <a:bodyPr wrap="square">
            <a:spAutoFit/>
          </a:bodyPr>
          <a:lstStyle/>
          <a:p>
            <a:pPr algn="ctr"/>
            <a:r>
              <a:rPr lang="en-US" sz="3600" dirty="0"/>
              <a:t>Computer vision is the automated extraction of information from digital images.</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B383B648-C96B-4630-B822-4CFA030B2736}"/>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1151366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5 – Guided Lab:</a:t>
            </a:r>
            <a:br>
              <a:rPr lang="en-US" dirty="0">
                <a:latin typeface="+mj-lt"/>
              </a:rPr>
            </a:br>
            <a:r>
              <a:rPr lang="en-US" dirty="0">
                <a:latin typeface="+mj-lt"/>
              </a:rPr>
              <a:t>Facial Recognition</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50</a:t>
            </a:fld>
            <a:endParaRPr lang="en-US" dirty="0"/>
          </a:p>
        </p:txBody>
      </p:sp>
    </p:spTree>
    <p:custDataLst>
      <p:tags r:id="rId1"/>
    </p:custDataLst>
    <p:extLst>
      <p:ext uri="{BB962C8B-B14F-4D97-AF65-F5344CB8AC3E}">
        <p14:creationId xmlns:p14="http://schemas.microsoft.com/office/powerpoint/2010/main" val="2021352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5: Introducing Computer Vision </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940882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pPr lvl="1"/>
            <a:r>
              <a:rPr lang="en-US"/>
              <a:t>Describe use </a:t>
            </a:r>
            <a:r>
              <a:rPr lang="en-US" dirty="0"/>
              <a:t>cases for computer vision</a:t>
            </a:r>
          </a:p>
          <a:p>
            <a:pPr lvl="1"/>
            <a:r>
              <a:rPr lang="en-US" dirty="0"/>
              <a:t>Describe the AWS managed machine learning (ML) services for image and video analysis</a:t>
            </a:r>
          </a:p>
          <a:p>
            <a:pPr lvl="1"/>
            <a:r>
              <a:rPr lang="en-US" dirty="0"/>
              <a:t>List the steps required to prepare a custom dataset for object detection </a:t>
            </a:r>
          </a:p>
          <a:p>
            <a:pPr lvl="1"/>
            <a:r>
              <a:rPr lang="en-US" dirty="0"/>
              <a:t>Describe how Amazon SageMaker Ground Truth can be used to prepare a custom dataset </a:t>
            </a:r>
          </a:p>
          <a:p>
            <a:pPr lvl="1"/>
            <a:r>
              <a:rPr lang="en-US" dirty="0"/>
              <a:t>Use Amazon Rekognition to perform facial detection</a:t>
            </a:r>
          </a:p>
          <a:p>
            <a:pPr marL="0" indent="0">
              <a:buNone/>
            </a:pPr>
            <a:endParaRPr lang="en-US"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1546762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645476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What is Amazon Rekognition</a:t>
            </a:r>
            <a:endParaRPr lang="en-US" dirty="0">
              <a:latin typeface="+mn-lt"/>
              <a:hlinkClick r:id="rId5"/>
            </a:endParaRPr>
          </a:p>
          <a:p>
            <a:r>
              <a:rPr lang="en-US" dirty="0">
                <a:latin typeface="+mn-lt"/>
                <a:hlinkClick r:id="rId5"/>
              </a:rPr>
              <a:t>Welcoming Amazon Rekognition Video: Deep-Learning Based Video Recognition</a:t>
            </a:r>
            <a:endParaRPr lang="en-US" dirty="0">
              <a:latin typeface="+mn-lt"/>
            </a:endParaRPr>
          </a:p>
          <a:p>
            <a:r>
              <a:rPr lang="en-US" dirty="0">
                <a:latin typeface="+mn-lt"/>
                <a:hlinkClick r:id="rId6"/>
              </a:rPr>
              <a:t>Classify a Large Number of Images with Amazon Rekognition and AWS Batch</a:t>
            </a:r>
            <a:endParaRPr lang="en-US" dirty="0">
              <a:latin typeface="+mn-lt"/>
            </a:endParaRPr>
          </a:p>
          <a:p>
            <a:pPr marL="0" indent="0">
              <a:buNone/>
            </a:pPr>
            <a:endParaRPr lang="en-US" dirty="0">
              <a:latin typeface="+mn-lt"/>
            </a:endParaRPr>
          </a:p>
          <a:p>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54</a:t>
            </a:fld>
            <a:endParaRPr lang="en-US" dirty="0"/>
          </a:p>
        </p:txBody>
      </p:sp>
    </p:spTree>
    <p:custDataLst>
      <p:tags r:id="rId1"/>
    </p:custDataLst>
    <p:extLst>
      <p:ext uri="{BB962C8B-B14F-4D97-AF65-F5344CB8AC3E}">
        <p14:creationId xmlns:p14="http://schemas.microsoft.com/office/powerpoint/2010/main" val="2865949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a:t>
            </a:r>
            <a:r>
              <a:rPr lang="en-US" baseline="0" dirty="0"/>
              <a:t> applications</a:t>
            </a:r>
            <a:endParaRPr lang="en-US" dirty="0"/>
          </a:p>
        </p:txBody>
      </p:sp>
      <p:pic>
        <p:nvPicPr>
          <p:cNvPr id="10" name="Picture 9" title=" decoractiv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12185" y="4075036"/>
            <a:ext cx="1270289" cy="1282992"/>
          </a:xfrm>
          <a:prstGeom prst="rect">
            <a:avLst/>
          </a:prstGeom>
        </p:spPr>
      </p:pic>
      <p:pic>
        <p:nvPicPr>
          <p:cNvPr id="11" name="Picture 10" title=" decoractiv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60855" y="4081388"/>
            <a:ext cx="1270289" cy="1270289"/>
          </a:xfrm>
          <a:prstGeom prst="rect">
            <a:avLst/>
          </a:prstGeom>
        </p:spPr>
      </p:pic>
      <p:pic>
        <p:nvPicPr>
          <p:cNvPr id="12" name="Picture 11" title=" decoractive"/>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72914" y="4081388"/>
            <a:ext cx="1270289" cy="1270289"/>
          </a:xfrm>
          <a:prstGeom prst="rect">
            <a:avLst/>
          </a:prstGeom>
        </p:spPr>
      </p:pic>
      <p:pic>
        <p:nvPicPr>
          <p:cNvPr id="7" name="Picture 6" title="decoractive"/>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12185" y="1790310"/>
            <a:ext cx="1270289" cy="1270289"/>
          </a:xfrm>
          <a:prstGeom prst="rect">
            <a:avLst/>
          </a:prstGeom>
        </p:spPr>
      </p:pic>
      <p:sp>
        <p:nvSpPr>
          <p:cNvPr id="13" name="TextBox 12"/>
          <p:cNvSpPr txBox="1"/>
          <p:nvPr/>
        </p:nvSpPr>
        <p:spPr>
          <a:xfrm>
            <a:off x="985004" y="3077070"/>
            <a:ext cx="2048959"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Public safety </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and home security</a:t>
            </a:r>
          </a:p>
        </p:txBody>
      </p:sp>
      <p:pic>
        <p:nvPicPr>
          <p:cNvPr id="8" name="Picture 7" title=" decoractive"/>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460855" y="1790310"/>
            <a:ext cx="1270289" cy="1270289"/>
          </a:xfrm>
          <a:prstGeom prst="rect">
            <a:avLst/>
          </a:prstGeom>
        </p:spPr>
      </p:pic>
      <p:sp>
        <p:nvSpPr>
          <p:cNvPr id="15" name="TextBox 14"/>
          <p:cNvSpPr txBox="1"/>
          <p:nvPr/>
        </p:nvSpPr>
        <p:spPr>
          <a:xfrm>
            <a:off x="4482417" y="3073198"/>
            <a:ext cx="3227165"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Authentication and enhanced </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computer-human interaction</a:t>
            </a:r>
          </a:p>
        </p:txBody>
      </p:sp>
      <p:pic>
        <p:nvPicPr>
          <p:cNvPr id="9" name="Picture 8" title=" decoractive"/>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72914" y="1790310"/>
            <a:ext cx="1270289" cy="1270289"/>
          </a:xfrm>
          <a:prstGeom prst="rect">
            <a:avLst/>
          </a:prstGeom>
        </p:spPr>
      </p:pic>
      <p:sp>
        <p:nvSpPr>
          <p:cNvPr id="17" name="TextBox 16"/>
          <p:cNvSpPr txBox="1"/>
          <p:nvPr/>
        </p:nvSpPr>
        <p:spPr>
          <a:xfrm>
            <a:off x="8771127" y="3077070"/>
            <a:ext cx="2468945"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Content management </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and analysis</a:t>
            </a:r>
          </a:p>
        </p:txBody>
      </p:sp>
      <p:sp>
        <p:nvSpPr>
          <p:cNvPr id="18" name="TextBox 17"/>
          <p:cNvSpPr txBox="1"/>
          <p:nvPr/>
        </p:nvSpPr>
        <p:spPr>
          <a:xfrm>
            <a:off x="5177318" y="5352559"/>
            <a:ext cx="183736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Medical imaging</a:t>
            </a:r>
          </a:p>
        </p:txBody>
      </p:sp>
      <p:sp>
        <p:nvSpPr>
          <p:cNvPr id="19" name="TextBox 18"/>
          <p:cNvSpPr txBox="1"/>
          <p:nvPr/>
        </p:nvSpPr>
        <p:spPr>
          <a:xfrm>
            <a:off x="8355147" y="5358028"/>
            <a:ext cx="3300904"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Manufacturing process control</a:t>
            </a:r>
          </a:p>
        </p:txBody>
      </p:sp>
      <p:sp>
        <p:nvSpPr>
          <p:cNvPr id="20" name="TextBox 19"/>
          <p:cNvSpPr txBox="1"/>
          <p:nvPr/>
        </p:nvSpPr>
        <p:spPr>
          <a:xfrm>
            <a:off x="913044" y="5358028"/>
            <a:ext cx="2268570"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Autonomous driving</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1694618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Computer vision problems</a:t>
            </a:r>
          </a:p>
        </p:txBody>
      </p:sp>
      <p:sp>
        <p:nvSpPr>
          <p:cNvPr id="2" name="Content Placeholder 1"/>
          <p:cNvSpPr>
            <a:spLocks noGrp="1"/>
          </p:cNvSpPr>
          <p:nvPr>
            <p:ph idx="1"/>
          </p:nvPr>
        </p:nvSpPr>
        <p:spPr>
          <a:xfrm>
            <a:off x="419100" y="1579836"/>
            <a:ext cx="5504688" cy="4648788"/>
          </a:xfrm>
        </p:spPr>
        <p:txBody>
          <a:bodyPr>
            <a:noAutofit/>
          </a:bodyPr>
          <a:lstStyle/>
          <a:p>
            <a:pPr marL="0" indent="0">
              <a:buNone/>
            </a:pPr>
            <a:r>
              <a:rPr lang="en-US" sz="3200" dirty="0"/>
              <a:t>Content recognition</a:t>
            </a:r>
          </a:p>
          <a:p>
            <a:pPr marL="0" indent="0">
              <a:buNone/>
            </a:pPr>
            <a:r>
              <a:rPr lang="en-US" sz="3200" dirty="0"/>
              <a:t>Image analysis</a:t>
            </a:r>
          </a:p>
          <a:p>
            <a:pPr lvl="1"/>
            <a:r>
              <a:rPr lang="en-US" dirty="0"/>
              <a:t>Object classification</a:t>
            </a:r>
          </a:p>
        </p:txBody>
      </p:sp>
      <p:sp>
        <p:nvSpPr>
          <p:cNvPr id="5" name="TextBox 4"/>
          <p:cNvSpPr txBox="1"/>
          <p:nvPr/>
        </p:nvSpPr>
        <p:spPr>
          <a:xfrm>
            <a:off x="9614895" y="2820895"/>
            <a:ext cx="1803699" cy="1815882"/>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Food?</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Breakfast?</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Lunch?</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Dinner?</a:t>
            </a:r>
          </a:p>
        </p:txBody>
      </p:sp>
      <p:pic>
        <p:nvPicPr>
          <p:cNvPr id="8" name="Content Placeholder 6">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9219" t="7263" r="7962"/>
          <a:stretch/>
        </p:blipFill>
        <p:spPr>
          <a:xfrm>
            <a:off x="4594443" y="2027779"/>
            <a:ext cx="4558183" cy="3402115"/>
          </a:xfrm>
          <a:prstGeom prst="rect">
            <a:avLst/>
          </a:prstGeom>
        </p:spPr>
      </p:pic>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39F1F865-487A-425D-869E-DAB9879C1B34}"/>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50007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Computer vision problems</a:t>
            </a:r>
          </a:p>
        </p:txBody>
      </p:sp>
      <p:pic>
        <p:nvPicPr>
          <p:cNvPr id="28" name="Content Placeholder 6" descr="Computer vision bounding box."/>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4091458" y="1758817"/>
            <a:ext cx="5503862" cy="3668573"/>
          </a:xfrm>
        </p:spPr>
      </p:pic>
      <p:sp>
        <p:nvSpPr>
          <p:cNvPr id="2" name="Content Placeholder 1"/>
          <p:cNvSpPr>
            <a:spLocks noGrp="1"/>
          </p:cNvSpPr>
          <p:nvPr>
            <p:ph idx="1"/>
          </p:nvPr>
        </p:nvSpPr>
        <p:spPr>
          <a:xfrm>
            <a:off x="419100" y="1528175"/>
            <a:ext cx="4867314" cy="4648788"/>
          </a:xfrm>
        </p:spPr>
        <p:txBody>
          <a:bodyPr>
            <a:noAutofit/>
          </a:bodyPr>
          <a:lstStyle/>
          <a:p>
            <a:pPr marL="0" indent="0">
              <a:buNone/>
            </a:pPr>
            <a:r>
              <a:rPr lang="en-US" sz="3200" dirty="0"/>
              <a:t>Content recognition</a:t>
            </a:r>
          </a:p>
          <a:p>
            <a:pPr marL="0" indent="0">
              <a:buNone/>
            </a:pPr>
            <a:r>
              <a:rPr lang="en-US" sz="3200" dirty="0"/>
              <a:t>Image analysis</a:t>
            </a:r>
          </a:p>
          <a:p>
            <a:pPr lvl="1"/>
            <a:r>
              <a:rPr lang="en-US" dirty="0"/>
              <a:t>Object classification</a:t>
            </a:r>
          </a:p>
          <a:p>
            <a:pPr lvl="1"/>
            <a:r>
              <a:rPr lang="en-US" dirty="0"/>
              <a:t>Object detection</a:t>
            </a:r>
          </a:p>
        </p:txBody>
      </p:sp>
      <p:sp>
        <p:nvSpPr>
          <p:cNvPr id="5" name="TextBox 4"/>
          <p:cNvSpPr txBox="1"/>
          <p:nvPr/>
        </p:nvSpPr>
        <p:spPr>
          <a:xfrm>
            <a:off x="6137462" y="5437795"/>
            <a:ext cx="2702984" cy="800219"/>
          </a:xfrm>
          <a:prstGeom prst="rect">
            <a:avLst/>
          </a:prstGeom>
          <a:noFill/>
          <a:ln>
            <a:noFill/>
          </a:ln>
        </p:spPr>
        <p:txBody>
          <a:bodyPr wrap="none" rtlCol="0">
            <a:spAutoFit/>
          </a:bodyPr>
          <a:lstStyle/>
          <a:p>
            <a:pPr algn="ctr"/>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Bounding boxes</a:t>
            </a:r>
          </a:p>
          <a:p>
            <a:pPr algn="ctr"/>
            <a: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(top,left,width,height)</a:t>
            </a:r>
          </a:p>
        </p:txBody>
      </p:sp>
      <p:cxnSp>
        <p:nvCxnSpPr>
          <p:cNvPr id="10" name="Straight Arrow Connector 9">
            <a:extLst>
              <a:ext uri="{C183D7F6-B498-43B3-948B-1728B52AA6E4}">
                <adec:decorative xmlns:adec="http://schemas.microsoft.com/office/drawing/2017/decorative" val="1"/>
              </a:ext>
            </a:extLst>
          </p:cNvPr>
          <p:cNvCxnSpPr>
            <a:stCxn id="5" idx="0"/>
          </p:cNvCxnSpPr>
          <p:nvPr/>
        </p:nvCxnSpPr>
        <p:spPr>
          <a:xfrm flipH="1" flipV="1">
            <a:off x="6675093" y="4927470"/>
            <a:ext cx="813861" cy="51032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C183D7F6-B498-43B3-948B-1728B52AA6E4}">
                <adec:decorative xmlns:adec="http://schemas.microsoft.com/office/drawing/2017/decorative" val="1"/>
              </a:ext>
            </a:extLst>
          </p:cNvPr>
          <p:cNvCxnSpPr>
            <a:stCxn id="5" idx="0"/>
            <a:endCxn id="20" idx="2"/>
          </p:cNvCxnSpPr>
          <p:nvPr/>
        </p:nvCxnSpPr>
        <p:spPr>
          <a:xfrm flipH="1" flipV="1">
            <a:off x="7371850" y="4917065"/>
            <a:ext cx="117104" cy="52073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C183D7F6-B498-43B3-948B-1728B52AA6E4}">
                <adec:decorative xmlns:adec="http://schemas.microsoft.com/office/drawing/2017/decorative" val="1"/>
              </a:ext>
            </a:extLst>
          </p:cNvPr>
          <p:cNvCxnSpPr>
            <a:stCxn id="5" idx="0"/>
          </p:cNvCxnSpPr>
          <p:nvPr/>
        </p:nvCxnSpPr>
        <p:spPr>
          <a:xfrm flipV="1">
            <a:off x="7488954" y="4927470"/>
            <a:ext cx="751304" cy="51032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Process 18">
            <a:extLst>
              <a:ext uri="{C183D7F6-B498-43B3-948B-1728B52AA6E4}">
                <adec:decorative xmlns:adec="http://schemas.microsoft.com/office/drawing/2017/decorative" val="1"/>
              </a:ext>
            </a:extLst>
          </p:cNvPr>
          <p:cNvSpPr/>
          <p:nvPr/>
        </p:nvSpPr>
        <p:spPr>
          <a:xfrm>
            <a:off x="5343066" y="3632548"/>
            <a:ext cx="1332027" cy="1294921"/>
          </a:xfrm>
          <a:prstGeom prst="flowChartProcess">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Process 19">
            <a:extLst>
              <a:ext uri="{C183D7F6-B498-43B3-948B-1728B52AA6E4}">
                <adec:decorative xmlns:adec="http://schemas.microsoft.com/office/drawing/2017/decorative" val="1"/>
              </a:ext>
            </a:extLst>
          </p:cNvPr>
          <p:cNvSpPr/>
          <p:nvPr/>
        </p:nvSpPr>
        <p:spPr>
          <a:xfrm>
            <a:off x="6961835" y="3651203"/>
            <a:ext cx="820029" cy="1265862"/>
          </a:xfrm>
          <a:prstGeom prst="flowChartProcess">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Process 20">
            <a:extLst>
              <a:ext uri="{C183D7F6-B498-43B3-948B-1728B52AA6E4}">
                <adec:decorative xmlns:adec="http://schemas.microsoft.com/office/drawing/2017/decorative" val="1"/>
              </a:ext>
            </a:extLst>
          </p:cNvPr>
          <p:cNvSpPr/>
          <p:nvPr/>
        </p:nvSpPr>
        <p:spPr>
          <a:xfrm>
            <a:off x="7842142" y="3724152"/>
            <a:ext cx="862510" cy="1192913"/>
          </a:xfrm>
          <a:prstGeom prst="flowChartProcess">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Process 22">
            <a:extLst>
              <a:ext uri="{C183D7F6-B498-43B3-948B-1728B52AA6E4}">
                <adec:decorative xmlns:adec="http://schemas.microsoft.com/office/drawing/2017/decorative" val="1"/>
              </a:ext>
            </a:extLst>
          </p:cNvPr>
          <p:cNvSpPr/>
          <p:nvPr/>
        </p:nvSpPr>
        <p:spPr>
          <a:xfrm>
            <a:off x="6658401" y="2410744"/>
            <a:ext cx="906669" cy="1087829"/>
          </a:xfrm>
          <a:prstGeom prst="flowChartProcess">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Process 23">
            <a:extLst>
              <a:ext uri="{C183D7F6-B498-43B3-948B-1728B52AA6E4}">
                <adec:decorative xmlns:adec="http://schemas.microsoft.com/office/drawing/2017/decorative" val="1"/>
              </a:ext>
            </a:extLst>
          </p:cNvPr>
          <p:cNvSpPr/>
          <p:nvPr/>
        </p:nvSpPr>
        <p:spPr>
          <a:xfrm>
            <a:off x="7842142" y="2123709"/>
            <a:ext cx="1211978" cy="1176082"/>
          </a:xfrm>
          <a:prstGeom prst="flowChartProcess">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Process 24">
            <a:extLst>
              <a:ext uri="{C183D7F6-B498-43B3-948B-1728B52AA6E4}">
                <adec:decorative xmlns:adec="http://schemas.microsoft.com/office/drawing/2017/decorative" val="1"/>
              </a:ext>
            </a:extLst>
          </p:cNvPr>
          <p:cNvSpPr/>
          <p:nvPr/>
        </p:nvSpPr>
        <p:spPr>
          <a:xfrm>
            <a:off x="5390827" y="2400770"/>
            <a:ext cx="962265" cy="1097803"/>
          </a:xfrm>
          <a:prstGeom prst="flowChartProcess">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6" name="Table 25">
            <a:extLst>
              <a:ext uri="{C183D7F6-B498-43B3-948B-1728B52AA6E4}">
                <adec:decorative xmlns:adec="http://schemas.microsoft.com/office/drawing/2017/decorative" val="1"/>
              </a:ext>
            </a:extLst>
          </p:cNvPr>
          <p:cNvGraphicFramePr>
            <a:graphicFrameLocks noGrp="1"/>
          </p:cNvGraphicFramePr>
          <p:nvPr>
            <p:extLst/>
          </p:nvPr>
        </p:nvGraphicFramePr>
        <p:xfrm>
          <a:off x="9054120" y="2178579"/>
          <a:ext cx="3027887" cy="3108960"/>
        </p:xfrm>
        <a:graphic>
          <a:graphicData uri="http://schemas.openxmlformats.org/drawingml/2006/table">
            <a:tbl>
              <a:tblPr>
                <a:tableStyleId>{2D5ABB26-0587-4C30-8999-92F81FD0307C}</a:tableStyleId>
              </a:tblPr>
              <a:tblGrid>
                <a:gridCol w="2056722">
                  <a:extLst>
                    <a:ext uri="{9D8B030D-6E8A-4147-A177-3AD203B41FA5}">
                      <a16:colId xmlns:a16="http://schemas.microsoft.com/office/drawing/2014/main" val="3544054787"/>
                    </a:ext>
                  </a:extLst>
                </a:gridCol>
                <a:gridCol w="971165">
                  <a:extLst>
                    <a:ext uri="{9D8B030D-6E8A-4147-A177-3AD203B41FA5}">
                      <a16:colId xmlns:a16="http://schemas.microsoft.com/office/drawing/2014/main" val="362449369"/>
                    </a:ext>
                  </a:extLst>
                </a:gridCol>
              </a:tblGrid>
              <a:tr h="445748">
                <a:tc>
                  <a:txBody>
                    <a:bodyPr/>
                    <a:lstStyle/>
                    <a:p>
                      <a:r>
                        <a:rPr lang="en-US" sz="2800" dirty="0"/>
                        <a:t>Milk</a:t>
                      </a:r>
                    </a:p>
                  </a:txBody>
                  <a:tcPr/>
                </a:tc>
                <a:tc>
                  <a:txBody>
                    <a:bodyPr/>
                    <a:lstStyle/>
                    <a:p>
                      <a:r>
                        <a:rPr lang="en-US" sz="2800" dirty="0"/>
                        <a:t>97.1</a:t>
                      </a:r>
                    </a:p>
                  </a:txBody>
                  <a:tcPr/>
                </a:tc>
                <a:extLst>
                  <a:ext uri="{0D108BD9-81ED-4DB2-BD59-A6C34878D82A}">
                    <a16:rowId xmlns:a16="http://schemas.microsoft.com/office/drawing/2014/main" val="3821654324"/>
                  </a:ext>
                </a:extLst>
              </a:tr>
              <a:tr h="445748">
                <a:tc>
                  <a:txBody>
                    <a:bodyPr/>
                    <a:lstStyle/>
                    <a:p>
                      <a:r>
                        <a:rPr lang="en-US" sz="2800" dirty="0"/>
                        <a:t>Peaches</a:t>
                      </a:r>
                    </a:p>
                  </a:txBody>
                  <a:tcPr/>
                </a:tc>
                <a:tc>
                  <a:txBody>
                    <a:bodyPr/>
                    <a:lstStyle/>
                    <a:p>
                      <a:r>
                        <a:rPr lang="en-US" sz="2800" dirty="0"/>
                        <a:t>92.3</a:t>
                      </a:r>
                    </a:p>
                  </a:txBody>
                  <a:tcPr/>
                </a:tc>
                <a:extLst>
                  <a:ext uri="{0D108BD9-81ED-4DB2-BD59-A6C34878D82A}">
                    <a16:rowId xmlns:a16="http://schemas.microsoft.com/office/drawing/2014/main" val="3317031642"/>
                  </a:ext>
                </a:extLst>
              </a:tr>
              <a:tr h="445748">
                <a:tc>
                  <a:txBody>
                    <a:bodyPr/>
                    <a:lstStyle/>
                    <a:p>
                      <a:r>
                        <a:rPr lang="en-US" sz="2800" dirty="0"/>
                        <a:t>Ice Cream</a:t>
                      </a:r>
                    </a:p>
                  </a:txBody>
                  <a:tcPr/>
                </a:tc>
                <a:tc>
                  <a:txBody>
                    <a:bodyPr/>
                    <a:lstStyle/>
                    <a:p>
                      <a:r>
                        <a:rPr lang="en-US" sz="2800" dirty="0"/>
                        <a:t>97.1</a:t>
                      </a:r>
                    </a:p>
                  </a:txBody>
                  <a:tcPr/>
                </a:tc>
                <a:extLst>
                  <a:ext uri="{0D108BD9-81ED-4DB2-BD59-A6C34878D82A}">
                    <a16:rowId xmlns:a16="http://schemas.microsoft.com/office/drawing/2014/main" val="1590513028"/>
                  </a:ext>
                </a:extLst>
              </a:tr>
              <a:tr h="445748">
                <a:tc>
                  <a:txBody>
                    <a:bodyPr/>
                    <a:lstStyle/>
                    <a:p>
                      <a:r>
                        <a:rPr lang="en-US" sz="2800" dirty="0"/>
                        <a:t>Salad</a:t>
                      </a:r>
                    </a:p>
                  </a:txBody>
                  <a:tcPr/>
                </a:tc>
                <a:tc>
                  <a:txBody>
                    <a:bodyPr/>
                    <a:lstStyle/>
                    <a:p>
                      <a:r>
                        <a:rPr lang="en-US" sz="2800" dirty="0"/>
                        <a:t>69.5</a:t>
                      </a:r>
                    </a:p>
                  </a:txBody>
                  <a:tcPr/>
                </a:tc>
                <a:extLst>
                  <a:ext uri="{0D108BD9-81ED-4DB2-BD59-A6C34878D82A}">
                    <a16:rowId xmlns:a16="http://schemas.microsoft.com/office/drawing/2014/main" val="4092031998"/>
                  </a:ext>
                </a:extLst>
              </a:tr>
              <a:tr h="445748">
                <a:tc>
                  <a:txBody>
                    <a:bodyPr/>
                    <a:lstStyle/>
                    <a:p>
                      <a:r>
                        <a:rPr lang="en-US" sz="2800" dirty="0"/>
                        <a:t>Nuggets</a:t>
                      </a:r>
                    </a:p>
                  </a:txBody>
                  <a:tcPr/>
                </a:tc>
                <a:tc>
                  <a:txBody>
                    <a:bodyPr/>
                    <a:lstStyle/>
                    <a:p>
                      <a:r>
                        <a:rPr lang="en-US" sz="2800" dirty="0"/>
                        <a:t>77.5</a:t>
                      </a:r>
                    </a:p>
                  </a:txBody>
                  <a:tcPr/>
                </a:tc>
                <a:extLst>
                  <a:ext uri="{0D108BD9-81ED-4DB2-BD59-A6C34878D82A}">
                    <a16:rowId xmlns:a16="http://schemas.microsoft.com/office/drawing/2014/main" val="1983721885"/>
                  </a:ext>
                </a:extLst>
              </a:tr>
              <a:tr h="445748">
                <a:tc>
                  <a:txBody>
                    <a:bodyPr/>
                    <a:lstStyle/>
                    <a:p>
                      <a:r>
                        <a:rPr lang="en-US" sz="2800" dirty="0"/>
                        <a:t>Bread Roll</a:t>
                      </a:r>
                    </a:p>
                  </a:txBody>
                  <a:tcPr/>
                </a:tc>
                <a:tc>
                  <a:txBody>
                    <a:bodyPr/>
                    <a:lstStyle/>
                    <a:p>
                      <a:r>
                        <a:rPr lang="en-US" sz="2800" dirty="0"/>
                        <a:t>94.5</a:t>
                      </a:r>
                    </a:p>
                  </a:txBody>
                  <a:tcPr/>
                </a:tc>
                <a:extLst>
                  <a:ext uri="{0D108BD9-81ED-4DB2-BD59-A6C34878D82A}">
                    <a16:rowId xmlns:a16="http://schemas.microsoft.com/office/drawing/2014/main" val="4164680132"/>
                  </a:ext>
                </a:extLst>
              </a:tr>
            </a:tbl>
          </a:graphicData>
        </a:graphic>
      </p:graphicFrame>
      <p:sp>
        <p:nvSpPr>
          <p:cNvPr id="17" name="Flowchart: Process 16">
            <a:extLst>
              <a:ext uri="{C183D7F6-B498-43B3-948B-1728B52AA6E4}">
                <adec:decorative xmlns:adec="http://schemas.microsoft.com/office/drawing/2017/decorative" val="1"/>
              </a:ext>
            </a:extLst>
          </p:cNvPr>
          <p:cNvSpPr/>
          <p:nvPr/>
        </p:nvSpPr>
        <p:spPr>
          <a:xfrm>
            <a:off x="11149023" y="2156342"/>
            <a:ext cx="793836" cy="3135621"/>
          </a:xfrm>
          <a:prstGeom prst="flowChartProcess">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040431" y="1171804"/>
            <a:ext cx="1955985" cy="523220"/>
          </a:xfrm>
          <a:prstGeom prst="rect">
            <a:avLst/>
          </a:prstGeom>
          <a:noFill/>
          <a:ln>
            <a:noFill/>
          </a:ln>
        </p:spPr>
        <p:txBody>
          <a:bodyPr wrap="none" rtlCol="0">
            <a:spAutoFit/>
          </a:bodyPr>
          <a:lstStyle/>
          <a:p>
            <a:r>
              <a:rPr lang="en-US" sz="2800" dirty="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rPr>
              <a:t>Confidence</a:t>
            </a:r>
          </a:p>
        </p:txBody>
      </p:sp>
      <p:cxnSp>
        <p:nvCxnSpPr>
          <p:cNvPr id="27" name="Straight Arrow Connector 26">
            <a:extLst>
              <a:ext uri="{C183D7F6-B498-43B3-948B-1728B52AA6E4}">
                <adec:decorative xmlns:adec="http://schemas.microsoft.com/office/drawing/2017/decorative" val="1"/>
              </a:ext>
            </a:extLst>
          </p:cNvPr>
          <p:cNvCxnSpPr>
            <a:stCxn id="22" idx="2"/>
          </p:cNvCxnSpPr>
          <p:nvPr/>
        </p:nvCxnSpPr>
        <p:spPr>
          <a:xfrm>
            <a:off x="11018424" y="1695024"/>
            <a:ext cx="185195" cy="3884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276F63E7-878A-49E1-A9F1-A3536B526D9D}"/>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69080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Computer vision problems</a:t>
            </a:r>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626" y="1760919"/>
            <a:ext cx="5501118" cy="3666744"/>
          </a:xfrm>
          <a:prstGeom prst="rect">
            <a:avLst/>
          </a:prstGeom>
        </p:spPr>
      </p:pic>
      <p:sp>
        <p:nvSpPr>
          <p:cNvPr id="2" name="Content Placeholder 1"/>
          <p:cNvSpPr>
            <a:spLocks noGrp="1"/>
          </p:cNvSpPr>
          <p:nvPr>
            <p:ph idx="1"/>
          </p:nvPr>
        </p:nvSpPr>
        <p:spPr/>
        <p:txBody>
          <a:bodyPr>
            <a:noAutofit/>
          </a:bodyPr>
          <a:lstStyle/>
          <a:p>
            <a:pPr marL="0" indent="0">
              <a:buNone/>
            </a:pPr>
            <a:r>
              <a:rPr lang="en-US" sz="3200" dirty="0"/>
              <a:t>Content recognition</a:t>
            </a:r>
          </a:p>
          <a:p>
            <a:pPr marL="0" indent="0">
              <a:buNone/>
            </a:pPr>
            <a:r>
              <a:rPr lang="en-US" sz="3200" dirty="0"/>
              <a:t>Image analysis</a:t>
            </a:r>
          </a:p>
          <a:p>
            <a:pPr lvl="1"/>
            <a:r>
              <a:rPr lang="en-US" dirty="0"/>
              <a:t>Object classification</a:t>
            </a:r>
          </a:p>
          <a:p>
            <a:pPr lvl="1"/>
            <a:r>
              <a:rPr lang="en-US" dirty="0"/>
              <a:t>Object detection</a:t>
            </a:r>
          </a:p>
          <a:p>
            <a:pPr lvl="1"/>
            <a:r>
              <a:rPr lang="en-US" dirty="0"/>
              <a:t>Object segmentation</a:t>
            </a:r>
            <a:endParaRPr lang="en-US" sz="2000" dirty="0"/>
          </a:p>
        </p:txBody>
      </p:sp>
      <p:graphicFrame>
        <p:nvGraphicFramePr>
          <p:cNvPr id="11" name="Table 10"/>
          <p:cNvGraphicFramePr>
            <a:graphicFrameLocks noGrp="1"/>
          </p:cNvGraphicFramePr>
          <p:nvPr>
            <p:extLst/>
          </p:nvPr>
        </p:nvGraphicFramePr>
        <p:xfrm>
          <a:off x="9178810" y="2039811"/>
          <a:ext cx="2056722" cy="3108960"/>
        </p:xfrm>
        <a:graphic>
          <a:graphicData uri="http://schemas.openxmlformats.org/drawingml/2006/table">
            <a:tbl>
              <a:tblPr>
                <a:tableStyleId>{2D5ABB26-0587-4C30-8999-92F81FD0307C}</a:tableStyleId>
              </a:tblPr>
              <a:tblGrid>
                <a:gridCol w="2056722">
                  <a:extLst>
                    <a:ext uri="{9D8B030D-6E8A-4147-A177-3AD203B41FA5}">
                      <a16:colId xmlns:a16="http://schemas.microsoft.com/office/drawing/2014/main" val="3544054787"/>
                    </a:ext>
                  </a:extLst>
                </a:gridCol>
              </a:tblGrid>
              <a:tr h="445748">
                <a:tc>
                  <a:txBody>
                    <a:bodyPr/>
                    <a:lstStyle/>
                    <a:p>
                      <a:r>
                        <a:rPr lang="en-US" sz="2800" dirty="0"/>
                        <a:t>Milk</a:t>
                      </a:r>
                    </a:p>
                  </a:txBody>
                  <a:tcPr/>
                </a:tc>
                <a:extLst>
                  <a:ext uri="{0D108BD9-81ED-4DB2-BD59-A6C34878D82A}">
                    <a16:rowId xmlns:a16="http://schemas.microsoft.com/office/drawing/2014/main" val="3821654324"/>
                  </a:ext>
                </a:extLst>
              </a:tr>
              <a:tr h="445748">
                <a:tc>
                  <a:txBody>
                    <a:bodyPr/>
                    <a:lstStyle/>
                    <a:p>
                      <a:r>
                        <a:rPr lang="en-US" sz="2800" dirty="0"/>
                        <a:t>Peaches</a:t>
                      </a:r>
                    </a:p>
                  </a:txBody>
                  <a:tcPr/>
                </a:tc>
                <a:extLst>
                  <a:ext uri="{0D108BD9-81ED-4DB2-BD59-A6C34878D82A}">
                    <a16:rowId xmlns:a16="http://schemas.microsoft.com/office/drawing/2014/main" val="3317031642"/>
                  </a:ext>
                </a:extLst>
              </a:tr>
              <a:tr h="445748">
                <a:tc>
                  <a:txBody>
                    <a:bodyPr/>
                    <a:lstStyle/>
                    <a:p>
                      <a:r>
                        <a:rPr lang="en-US" sz="2800" dirty="0"/>
                        <a:t>Ice Cream</a:t>
                      </a:r>
                    </a:p>
                  </a:txBody>
                  <a:tcPr/>
                </a:tc>
                <a:extLst>
                  <a:ext uri="{0D108BD9-81ED-4DB2-BD59-A6C34878D82A}">
                    <a16:rowId xmlns:a16="http://schemas.microsoft.com/office/drawing/2014/main" val="1590513028"/>
                  </a:ext>
                </a:extLst>
              </a:tr>
              <a:tr h="445748">
                <a:tc>
                  <a:txBody>
                    <a:bodyPr/>
                    <a:lstStyle/>
                    <a:p>
                      <a:r>
                        <a:rPr lang="en-US" sz="2800" dirty="0"/>
                        <a:t>Salad</a:t>
                      </a:r>
                    </a:p>
                  </a:txBody>
                  <a:tcPr/>
                </a:tc>
                <a:extLst>
                  <a:ext uri="{0D108BD9-81ED-4DB2-BD59-A6C34878D82A}">
                    <a16:rowId xmlns:a16="http://schemas.microsoft.com/office/drawing/2014/main" val="4092031998"/>
                  </a:ext>
                </a:extLst>
              </a:tr>
              <a:tr h="445748">
                <a:tc>
                  <a:txBody>
                    <a:bodyPr/>
                    <a:lstStyle/>
                    <a:p>
                      <a:r>
                        <a:rPr lang="en-US" sz="2800" dirty="0"/>
                        <a:t>Nuggets</a:t>
                      </a:r>
                    </a:p>
                  </a:txBody>
                  <a:tcPr/>
                </a:tc>
                <a:extLst>
                  <a:ext uri="{0D108BD9-81ED-4DB2-BD59-A6C34878D82A}">
                    <a16:rowId xmlns:a16="http://schemas.microsoft.com/office/drawing/2014/main" val="1983721885"/>
                  </a:ext>
                </a:extLst>
              </a:tr>
              <a:tr h="445748">
                <a:tc>
                  <a:txBody>
                    <a:bodyPr/>
                    <a:lstStyle/>
                    <a:p>
                      <a:r>
                        <a:rPr lang="en-US" sz="2800" dirty="0"/>
                        <a:t>Bread Roll</a:t>
                      </a:r>
                    </a:p>
                  </a:txBody>
                  <a:tcPr/>
                </a:tc>
                <a:extLst>
                  <a:ext uri="{0D108BD9-81ED-4DB2-BD59-A6C34878D82A}">
                    <a16:rowId xmlns:a16="http://schemas.microsoft.com/office/drawing/2014/main" val="4164680132"/>
                  </a:ext>
                </a:extLst>
              </a:tr>
            </a:tbl>
          </a:graphicData>
        </a:graphic>
      </p:graphicFrame>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B51D392E-8652-4B32-BF3C-E83EBA60A49D}"/>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1000437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PPTX-Module-Template-2021-01-28.pptx" id="{D1E65016-86D4-42D6-9346-EF27920AFDFE}" vid="{22637D2E-DEA8-49C8-83A1-F4EB207F3D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Academy-PPTX-Module-Template-2021-01-28</Template>
  <TotalTime>4</TotalTime>
  <Words>11289</Words>
  <Application>Microsoft Office PowerPoint</Application>
  <PresentationFormat>Widescreen</PresentationFormat>
  <Paragraphs>1021</Paragraphs>
  <Slides>55</Slides>
  <Notes>55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Amazon Ember</vt:lpstr>
      <vt:lpstr>Amazon Ember Light</vt:lpstr>
      <vt:lpstr>Arial</vt:lpstr>
      <vt:lpstr>Calibri</vt:lpstr>
      <vt:lpstr>Consolas</vt:lpstr>
      <vt:lpstr>Lucida Console</vt:lpstr>
      <vt:lpstr>Office Theme</vt:lpstr>
      <vt:lpstr>Module 5: Introducing Computer Vision</vt:lpstr>
      <vt:lpstr>Module overview</vt:lpstr>
      <vt:lpstr>Module objectives</vt:lpstr>
      <vt:lpstr>Section 1: Introducing computer vision</vt:lpstr>
      <vt:lpstr>Computer vision overview</vt:lpstr>
      <vt:lpstr>Computer vision applications</vt:lpstr>
      <vt:lpstr>Computer vision problems</vt:lpstr>
      <vt:lpstr>Computer vision problems</vt:lpstr>
      <vt:lpstr>Computer vision problems</vt:lpstr>
      <vt:lpstr>Computer vision use cases </vt:lpstr>
      <vt:lpstr>Computer vision use cases </vt:lpstr>
      <vt:lpstr>Computer vision use cases </vt:lpstr>
      <vt:lpstr>Section 1 key takeaways</vt:lpstr>
      <vt:lpstr>Section 2: Analyzing images and videos</vt:lpstr>
      <vt:lpstr>Amazon Rekognition</vt:lpstr>
      <vt:lpstr>Amazon Rekognition</vt:lpstr>
      <vt:lpstr>Use case 1: Searchable image library</vt:lpstr>
      <vt:lpstr>Use case 2: Image moderation</vt:lpstr>
      <vt:lpstr>Use case 3: Sentiment analysis</vt:lpstr>
      <vt:lpstr>Using Amazon Rekognition</vt:lpstr>
      <vt:lpstr>Image analysis: Object and scene detection</vt:lpstr>
      <vt:lpstr>Image analysis: Object and scene detection</vt:lpstr>
      <vt:lpstr>Face detection</vt:lpstr>
      <vt:lpstr>Using facial recognition</vt:lpstr>
      <vt:lpstr>Searching for known faces</vt:lpstr>
      <vt:lpstr>Searching for Known Faces</vt:lpstr>
      <vt:lpstr>Guidelines</vt:lpstr>
      <vt:lpstr>Demonstration: Introducing Amazon Rekognition </vt:lpstr>
      <vt:lpstr>Working with stored videos</vt:lpstr>
      <vt:lpstr>Working with streaming videos</vt:lpstr>
      <vt:lpstr>Section 2 Key Takeaways</vt:lpstr>
      <vt:lpstr>Section 3: Preparing custom datasets for computer vision</vt:lpstr>
      <vt:lpstr>Video analysis, labels, Ben, and Metric</vt:lpstr>
      <vt:lpstr>Models need training on domain</vt:lpstr>
      <vt:lpstr>Amazon Rekognition Custom Labels</vt:lpstr>
      <vt:lpstr>Custom labeling process</vt:lpstr>
      <vt:lpstr>Step 1: Collect images</vt:lpstr>
      <vt:lpstr>Step 2: Create training dataset</vt:lpstr>
      <vt:lpstr>Image-level versus object-level labels</vt:lpstr>
      <vt:lpstr>Images need labels</vt:lpstr>
      <vt:lpstr>Objects need bounding boxes</vt:lpstr>
      <vt:lpstr>Amazon SageMaker Ground Truth</vt:lpstr>
      <vt:lpstr>Step 3: Create test dataset</vt:lpstr>
      <vt:lpstr>Step 4: Train the model</vt:lpstr>
      <vt:lpstr>Step 5: Evaluate - Metrics</vt:lpstr>
      <vt:lpstr>Step 5: Evaluate – Improve</vt:lpstr>
      <vt:lpstr>Step 6: Use the model</vt:lpstr>
      <vt:lpstr>Demonstration: Labeling Images with Amazon SageMaker Ground Truth</vt:lpstr>
      <vt:lpstr>Section 3 key takeaways</vt:lpstr>
      <vt:lpstr>Module 5 – Guided Lab: Facial Recognition</vt:lpstr>
      <vt:lpstr>Module wrap-up</vt:lpstr>
      <vt:lpstr>Module summary                                                     </vt:lpstr>
      <vt:lpstr>Complete the knowledge check</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Introducing Computer Vision</dc:title>
  <dc:creator>Freeman, Charles</dc:creator>
  <cp:keywords>v1.0</cp:keywords>
  <cp:lastModifiedBy>Freeman, Charles</cp:lastModifiedBy>
  <cp:revision>1</cp:revision>
  <cp:lastPrinted>2018-12-10T23:37:28Z</cp:lastPrinted>
  <dcterms:created xsi:type="dcterms:W3CDTF">2021-06-21T14:50:40Z</dcterms:created>
  <dcterms:modified xsi:type="dcterms:W3CDTF">2021-06-21T14:54:45Z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